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4243" r:id="rId1"/>
  </p:sldMasterIdLst>
  <p:notesMasterIdLst>
    <p:notesMasterId r:id="rId21"/>
  </p:notesMasterIdLst>
  <p:handoutMasterIdLst>
    <p:handoutMasterId r:id="rId22"/>
  </p:handoutMasterIdLst>
  <p:sldIdLst>
    <p:sldId id="350" r:id="rId2"/>
    <p:sldId id="329" r:id="rId3"/>
    <p:sldId id="327" r:id="rId4"/>
    <p:sldId id="343" r:id="rId5"/>
    <p:sldId id="348" r:id="rId6"/>
    <p:sldId id="351" r:id="rId7"/>
    <p:sldId id="352" r:id="rId8"/>
    <p:sldId id="353" r:id="rId9"/>
    <p:sldId id="342" r:id="rId10"/>
    <p:sldId id="345" r:id="rId11"/>
    <p:sldId id="337" r:id="rId12"/>
    <p:sldId id="349" r:id="rId13"/>
    <p:sldId id="354" r:id="rId14"/>
    <p:sldId id="340" r:id="rId15"/>
    <p:sldId id="347" r:id="rId16"/>
    <p:sldId id="341" r:id="rId17"/>
    <p:sldId id="328" r:id="rId18"/>
    <p:sldId id="286" r:id="rId19"/>
    <p:sldId id="355" r:id="rId2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Default Section" id="{60F29288-692E-4885-84F8-F973A37C08A3}">
          <p14:sldIdLst>
            <p14:sldId id="350"/>
          </p14:sldIdLst>
        </p14:section>
        <p14:section name="Session II" id="{C3188514-207B-4CF6-85EF-B3F2127AE3F3}">
          <p14:sldIdLst>
            <p14:sldId id="329"/>
            <p14:sldId id="327"/>
            <p14:sldId id="343"/>
            <p14:sldId id="348"/>
            <p14:sldId id="351"/>
            <p14:sldId id="352"/>
            <p14:sldId id="353"/>
            <p14:sldId id="342"/>
            <p14:sldId id="345"/>
            <p14:sldId id="337"/>
            <p14:sldId id="349"/>
            <p14:sldId id="354"/>
            <p14:sldId id="340"/>
            <p14:sldId id="347"/>
            <p14:sldId id="341"/>
            <p14:sldId id="328"/>
            <p14:sldId id="286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6730" autoAdjust="0"/>
  </p:normalViewPr>
  <p:slideViewPr>
    <p:cSldViewPr>
      <p:cViewPr>
        <p:scale>
          <a:sx n="110" d="100"/>
          <a:sy n="110" d="100"/>
        </p:scale>
        <p:origin x="-93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5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transition spd="med" advTm="35000">
    <p:dissolv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transition spd="med" advTm="35000">
    <p:dissolv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transition spd="med" advTm="35000">
    <p:dissolv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9/20/2012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 advTm="3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Tm="35000">
    <p:dissolv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5000">
    <p:dissolv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5000">
    <p:dissolv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35000">
    <p:dissolv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5000">
    <p:dissolv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transition spd="med" advTm="35000">
    <p:dissolv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35000">
    <p:dissolv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5000">
    <p:dissolv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ransition spd="med" advTm="35000">
    <p:dissolv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vosburgh@ifcamce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Heartland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This presentation was made at the IFCA St. Louis </a:t>
            </a:r>
            <a:r>
              <a:rPr lang="en-US" dirty="0" smtClean="0"/>
              <a:t>Regional in September 2012.  </a:t>
            </a:r>
            <a:r>
              <a:rPr lang="en-US" dirty="0" smtClean="0"/>
              <a:t>Move </a:t>
            </a:r>
            <a:r>
              <a:rPr lang="en-US" dirty="0" smtClean="0"/>
              <a:t>to next slide to start audio and auto advance.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408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27545"/>
              </p:ext>
            </p:extLst>
          </p:nvPr>
        </p:nvGraphicFramePr>
        <p:xfrm>
          <a:off x="457200" y="1481138"/>
          <a:ext cx="8229600" cy="2834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Adoption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18288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94" y="2895600"/>
            <a:ext cx="1828800" cy="1045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28800"/>
            <a:ext cx="1371600" cy="1634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1600200" cy="14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000">
        <p:dissolve/>
      </p:transition>
    </mc:Choice>
    <mc:Fallback xmlns="">
      <p:transition advClick="0" advTm="6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	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442852"/>
            <a:ext cx="8220456" cy="4448932"/>
          </a:xfrm>
        </p:spPr>
      </p:pic>
      <p:sp>
        <p:nvSpPr>
          <p:cNvPr id="2" name="TextBox 1"/>
          <p:cNvSpPr txBox="1"/>
          <p:nvPr/>
        </p:nvSpPr>
        <p:spPr>
          <a:xfrm>
            <a:off x="1600200" y="4749225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MCE</a:t>
            </a:r>
          </a:p>
          <a:p>
            <a:r>
              <a:rPr lang="en-US" sz="1600" dirty="0" smtClean="0"/>
              <a:t>Endorsement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11480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</a:t>
            </a:r>
          </a:p>
          <a:p>
            <a:r>
              <a:rPr lang="en-US" sz="1600" dirty="0" smtClean="0"/>
              <a:t>Adoption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4538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Project</a:t>
            </a:r>
          </a:p>
          <a:p>
            <a:r>
              <a:rPr lang="en-US" sz="1600" dirty="0" smtClean="0"/>
              <a:t>Engagement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352800" y="5029200"/>
            <a:ext cx="523893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Five Essential Steps</a:t>
            </a:r>
            <a:endParaRPr lang="en-US" sz="4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4" y="1524000"/>
            <a:ext cx="202370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dissolve/>
      </p:transition>
    </mc:Choice>
    <mc:Fallback xmlns="">
      <p:transition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Engagement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Field </a:t>
            </a:r>
            <a:r>
              <a:rPr lang="en-US" sz="2800" dirty="0" smtClean="0"/>
              <a:t>Identification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Team Assembly</a:t>
            </a:r>
          </a:p>
          <a:p>
            <a:pPr lvl="1"/>
            <a:r>
              <a:rPr lang="en-US" sz="2800" dirty="0"/>
              <a:t>Role Definition</a:t>
            </a:r>
          </a:p>
          <a:p>
            <a:pPr lvl="1"/>
            <a:r>
              <a:rPr lang="en-US" sz="2800" dirty="0"/>
              <a:t>Recruitment</a:t>
            </a:r>
          </a:p>
          <a:p>
            <a:pPr lvl="1"/>
            <a:r>
              <a:rPr lang="en-US" sz="2800" dirty="0"/>
              <a:t>Training</a:t>
            </a:r>
          </a:p>
          <a:p>
            <a:pPr lvl="1"/>
            <a:r>
              <a:rPr lang="en-US" sz="2800" dirty="0"/>
              <a:t>Appointment</a:t>
            </a:r>
          </a:p>
          <a:p>
            <a:pPr lvl="1"/>
            <a:r>
              <a:rPr lang="en-US" sz="28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5593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77000">
        <p:dissolve/>
      </p:transition>
    </mc:Choice>
    <mc:Fallback xmlns="">
      <p:transition advClick="0" advTm="17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Engagement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Field </a:t>
            </a:r>
            <a:r>
              <a:rPr lang="en-US" sz="2800" dirty="0" smtClean="0"/>
              <a:t>Identification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Team Assembly</a:t>
            </a:r>
          </a:p>
          <a:p>
            <a:pPr lvl="1"/>
            <a:r>
              <a:rPr lang="en-US" sz="2800" dirty="0"/>
              <a:t>Role Definition</a:t>
            </a:r>
          </a:p>
          <a:p>
            <a:pPr lvl="1"/>
            <a:r>
              <a:rPr lang="en-US" sz="2800" dirty="0"/>
              <a:t>Recruitment</a:t>
            </a:r>
          </a:p>
          <a:p>
            <a:pPr lvl="1"/>
            <a:r>
              <a:rPr lang="en-US" sz="2800" dirty="0"/>
              <a:t>Training</a:t>
            </a:r>
          </a:p>
          <a:p>
            <a:pPr lvl="1"/>
            <a:r>
              <a:rPr lang="en-US" sz="2800" dirty="0"/>
              <a:t>Appointment</a:t>
            </a:r>
          </a:p>
          <a:p>
            <a:pPr lvl="1"/>
            <a:r>
              <a:rPr lang="en-US" sz="2800" dirty="0"/>
              <a:t>Administration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513344"/>
            <a:ext cx="4343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Plant Initiation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800" dirty="0" smtClean="0"/>
              <a:t>Ministry </a:t>
            </a:r>
            <a:r>
              <a:rPr lang="en-US" sz="2800" dirty="0"/>
              <a:t>Plan</a:t>
            </a:r>
          </a:p>
          <a:p>
            <a:pPr lvl="2"/>
            <a:r>
              <a:rPr lang="en-US" sz="2800" dirty="0"/>
              <a:t>Core Group</a:t>
            </a:r>
          </a:p>
          <a:p>
            <a:pPr lvl="2"/>
            <a:r>
              <a:rPr lang="en-US" sz="2800" dirty="0"/>
              <a:t>In-reach/Outreach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800" dirty="0" smtClean="0"/>
              <a:t>Target </a:t>
            </a:r>
            <a:r>
              <a:rPr lang="en-US" sz="2800" dirty="0"/>
              <a:t>Date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800" dirty="0" smtClean="0"/>
              <a:t>Launch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7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8000">
        <p:dissolve/>
      </p:transition>
    </mc:Choice>
    <mc:Fallback xmlns="">
      <p:transition advClick="0" advTm="4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442852"/>
            <a:ext cx="8220456" cy="4448932"/>
          </a:xfrm>
        </p:spPr>
      </p:pic>
      <p:sp>
        <p:nvSpPr>
          <p:cNvPr id="2" name="TextBox 1"/>
          <p:cNvSpPr txBox="1"/>
          <p:nvPr/>
        </p:nvSpPr>
        <p:spPr>
          <a:xfrm>
            <a:off x="1600200" y="4749225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MCE</a:t>
            </a:r>
          </a:p>
          <a:p>
            <a:r>
              <a:rPr lang="en-US" sz="1600" dirty="0" smtClean="0"/>
              <a:t>Endorsement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11480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</a:t>
            </a:r>
          </a:p>
          <a:p>
            <a:r>
              <a:rPr lang="en-US" sz="1600" dirty="0" smtClean="0"/>
              <a:t>Adoption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4538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Project</a:t>
            </a:r>
          </a:p>
          <a:p>
            <a:r>
              <a:rPr lang="en-US" sz="1600" dirty="0" smtClean="0"/>
              <a:t>Engagement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09929" y="2768025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Plant</a:t>
            </a:r>
          </a:p>
          <a:p>
            <a:r>
              <a:rPr lang="en-US" sz="1600" dirty="0" smtClean="0"/>
              <a:t>Nurturing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352800" y="5029200"/>
            <a:ext cx="523893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Five Essential Steps</a:t>
            </a:r>
            <a:endParaRPr lang="en-US" sz="4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4" y="1524000"/>
            <a:ext cx="202370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dissolve/>
      </p:transition>
    </mc:Choice>
    <mc:Fallback xmlns="">
      <p:transition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Fellowship</a:t>
            </a:r>
          </a:p>
          <a:p>
            <a:r>
              <a:rPr lang="en-US" dirty="0" smtClean="0"/>
              <a:t>Counsel/Leadership</a:t>
            </a:r>
          </a:p>
          <a:p>
            <a:r>
              <a:rPr lang="en-US" dirty="0" smtClean="0"/>
              <a:t>Work Completion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7000">
        <p:dissolve/>
      </p:transition>
    </mc:Choice>
    <mc:Fallback xmlns="">
      <p:transition advClick="0" advTm="7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447800"/>
            <a:ext cx="8220456" cy="4448932"/>
          </a:xfrm>
        </p:spPr>
      </p:pic>
      <p:sp>
        <p:nvSpPr>
          <p:cNvPr id="2" name="TextBox 1"/>
          <p:cNvSpPr txBox="1"/>
          <p:nvPr/>
        </p:nvSpPr>
        <p:spPr>
          <a:xfrm>
            <a:off x="1600200" y="4749225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MCE</a:t>
            </a:r>
          </a:p>
          <a:p>
            <a:r>
              <a:rPr lang="en-US" sz="1600" dirty="0" smtClean="0"/>
              <a:t>Endorsement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11480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</a:t>
            </a:r>
          </a:p>
          <a:p>
            <a:r>
              <a:rPr lang="en-US" sz="1600" dirty="0" smtClean="0"/>
              <a:t>Adoption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4538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Project</a:t>
            </a:r>
          </a:p>
          <a:p>
            <a:r>
              <a:rPr lang="en-US" sz="1600" dirty="0" smtClean="0"/>
              <a:t>Engagement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09929" y="2768025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Plant</a:t>
            </a:r>
          </a:p>
          <a:p>
            <a:r>
              <a:rPr lang="en-US" sz="1600" dirty="0" smtClean="0"/>
              <a:t>Nurturing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2929" y="2209800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Plant</a:t>
            </a:r>
          </a:p>
          <a:p>
            <a:r>
              <a:rPr lang="en-US" sz="1600" dirty="0" smtClean="0"/>
              <a:t>Reproduction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352800" y="5029200"/>
            <a:ext cx="523893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Five Essential Steps</a:t>
            </a:r>
            <a:endParaRPr lang="en-US" sz="4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4" y="1524000"/>
            <a:ext cx="202370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dissolve/>
      </p:transition>
    </mc:Choice>
    <mc:Fallback xmlns="">
      <p:transition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Again</a:t>
            </a:r>
          </a:p>
          <a:p>
            <a:r>
              <a:rPr lang="en-US" dirty="0" smtClean="0"/>
              <a:t>Build a Movement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7000">
        <p:dissolve/>
      </p:transition>
    </mc:Choice>
    <mc:Fallback xmlns="">
      <p:transition advClick="0" advTm="4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490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0165"/>
      </p:ext>
    </p:extLst>
  </p:cSld>
  <p:clrMapOvr>
    <a:masterClrMapping/>
  </p:clrMapOvr>
  <p:transition spd="med" advClick="0" advTm="31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4600" y="1752600"/>
            <a:ext cx="42915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 Midwest Church Extension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Henry Vosburgh – Executive Director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Midwest Church Extension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 Box 337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Remington 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47977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vosburgh@ifcamce.org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219.714.3672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www.ifcamce.org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451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1925141" cy="22909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512"/>
            <a:ext cx="5410199" cy="4889135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1497052" y="5791200"/>
            <a:ext cx="7543800" cy="1066800"/>
          </a:xfrm>
          <a:prstGeom prst="rect">
            <a:avLst/>
          </a:prstGeom>
        </p:spPr>
        <p:txBody>
          <a:bodyPr vert="horz" lIns="45720" rIns="45720">
            <a:normAutofit fontScale="85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smtClean="0">
                <a:solidFill>
                  <a:schemeClr val="bg1"/>
                </a:solidFill>
              </a:rPr>
              <a:t>Enhancing the strength of the Church by equipping for and encouraging toward ministry partnerships </a:t>
            </a:r>
          </a:p>
          <a:p>
            <a:r>
              <a:rPr lang="en-US" b="1" smtClean="0">
                <a:solidFill>
                  <a:schemeClr val="bg1"/>
                </a:solidFill>
              </a:rPr>
              <a:t>to achieve Great Commission objectives.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62600"/>
            <a:ext cx="1295400" cy="733111"/>
          </a:xfrm>
          <a:prstGeom prst="rect">
            <a:avLst/>
          </a:prstGeom>
        </p:spPr>
      </p:pic>
      <p:pic>
        <p:nvPicPr>
          <p:cNvPr id="3" name="HeartlandInitiativeStLWe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dissolve/>
      </p:transition>
    </mc:Choice>
    <mc:Fallback xmlns="">
      <p:transition advClick="0" advTm="3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dirty="0" smtClean="0"/>
              <a:t>Mapping A Regional Plan</a:t>
            </a:r>
            <a:endParaRPr lang="en-US" sz="5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444752"/>
            <a:ext cx="8220456" cy="4448932"/>
          </a:xfrm>
        </p:spPr>
      </p:pic>
      <p:sp>
        <p:nvSpPr>
          <p:cNvPr id="11" name="Rectangle 10"/>
          <p:cNvSpPr/>
          <p:nvPr/>
        </p:nvSpPr>
        <p:spPr>
          <a:xfrm>
            <a:off x="3352800" y="5029200"/>
            <a:ext cx="523893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Five Essential Steps</a:t>
            </a:r>
            <a:endParaRPr lang="en-US" sz="4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4" y="1524000"/>
            <a:ext cx="202370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5000">
        <p:dissolve/>
      </p:transition>
    </mc:Choice>
    <mc:Fallback xmlns="">
      <p:transition advClick="0" advTm="3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	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442852"/>
            <a:ext cx="8220456" cy="4448932"/>
          </a:xfrm>
        </p:spPr>
      </p:pic>
      <p:sp>
        <p:nvSpPr>
          <p:cNvPr id="2" name="TextBox 1"/>
          <p:cNvSpPr txBox="1"/>
          <p:nvPr/>
        </p:nvSpPr>
        <p:spPr>
          <a:xfrm>
            <a:off x="1600200" y="4749225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MCE</a:t>
            </a:r>
          </a:p>
          <a:p>
            <a:r>
              <a:rPr lang="en-US" sz="1600" dirty="0" smtClean="0"/>
              <a:t>Endorsement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352800" y="5029200"/>
            <a:ext cx="523893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Five Essential Steps</a:t>
            </a:r>
            <a:endParaRPr lang="en-US" sz="4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4" y="1524000"/>
            <a:ext cx="202370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dissolve/>
      </p:transition>
    </mc:Choice>
    <mc:Fallback xmlns="">
      <p:transition advClick="0" advTm="3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Engaged Relationship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Church/Regional Contribution</a:t>
            </a:r>
          </a:p>
          <a:p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Finances</a:t>
            </a:r>
          </a:p>
        </p:txBody>
      </p:sp>
    </p:spTree>
    <p:extLst>
      <p:ext uri="{BB962C8B-B14F-4D97-AF65-F5344CB8AC3E}">
        <p14:creationId xmlns:p14="http://schemas.microsoft.com/office/powerpoint/2010/main" val="11530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5000">
        <p:dissolve/>
      </p:transition>
    </mc:Choice>
    <mc:Fallback xmlns="">
      <p:transition advClick="0" advTm="1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Engaged Relationship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381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Church/Regional Contribution</a:t>
            </a:r>
          </a:p>
          <a:p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Finances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Fellowship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Regional Exposure Opportunities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Church Pulpit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2585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0">
        <p:dissolve/>
      </p:transition>
    </mc:Choice>
    <mc:Fallback xmlns="">
      <p:transition advClick="0" advTm="10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Engaged Relationship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381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Church/Regional Contribution</a:t>
            </a:r>
          </a:p>
          <a:p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Finances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Fellowship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Regional Exposure Opportunities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Church Pulpit Opportunities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13716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MCE Contribution</a:t>
            </a:r>
          </a:p>
          <a:p>
            <a:endParaRPr lang="en-US" sz="2400" b="1" i="1" dirty="0"/>
          </a:p>
          <a:p>
            <a:r>
              <a:rPr lang="en-US" sz="2400" b="1" i="1" dirty="0"/>
              <a:t>Churches/Regional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Communication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Encouragement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2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65000">
        <p:dissolve/>
      </p:transition>
    </mc:Choice>
    <mc:Fallback xmlns="">
      <p:transition advClick="0" advTm="46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Engaged Relationship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381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Church/Regional Contribution</a:t>
            </a:r>
          </a:p>
          <a:p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Finances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Fellowship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Regional Exposure Opportunities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Church Pulpit Opportunities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1371600"/>
            <a:ext cx="327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MCE Contribution</a:t>
            </a:r>
          </a:p>
          <a:p>
            <a:endParaRPr lang="en-US" sz="2400" b="1" i="1" dirty="0"/>
          </a:p>
          <a:p>
            <a:r>
              <a:rPr lang="en-US" sz="2400" b="1" i="1" dirty="0"/>
              <a:t>Churches/Regional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Communication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Encouragement</a:t>
            </a:r>
          </a:p>
          <a:p>
            <a:endParaRPr lang="en-US" sz="2400" dirty="0"/>
          </a:p>
          <a:p>
            <a:r>
              <a:rPr lang="en-US" sz="2400" b="1" i="1" dirty="0"/>
              <a:t>Plants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Leading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Coordinating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Working</a:t>
            </a:r>
          </a:p>
        </p:txBody>
      </p:sp>
    </p:spTree>
    <p:extLst>
      <p:ext uri="{BB962C8B-B14F-4D97-AF65-F5344CB8AC3E}">
        <p14:creationId xmlns:p14="http://schemas.microsoft.com/office/powerpoint/2010/main" val="11518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3000">
        <p:dissolve/>
      </p:transition>
    </mc:Choice>
    <mc:Fallback xmlns="">
      <p:transition advClick="0" advTm="12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	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442852"/>
            <a:ext cx="8220456" cy="4448932"/>
          </a:xfrm>
        </p:spPr>
      </p:pic>
      <p:sp>
        <p:nvSpPr>
          <p:cNvPr id="2" name="TextBox 1"/>
          <p:cNvSpPr txBox="1"/>
          <p:nvPr/>
        </p:nvSpPr>
        <p:spPr>
          <a:xfrm>
            <a:off x="1600200" y="4749225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MCE</a:t>
            </a:r>
          </a:p>
          <a:p>
            <a:r>
              <a:rPr lang="en-US" sz="1600" dirty="0" smtClean="0"/>
              <a:t>Endorsement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11480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</a:t>
            </a:r>
          </a:p>
          <a:p>
            <a:r>
              <a:rPr lang="en-US" sz="1600" dirty="0" smtClean="0"/>
              <a:t>Adoption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352800" y="5029200"/>
            <a:ext cx="523893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Five Essential Steps</a:t>
            </a:r>
            <a:endParaRPr lang="en-US" sz="4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4" y="1524000"/>
            <a:ext cx="202370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dissolve/>
      </p:transition>
    </mc:Choice>
    <mc:Fallback xmlns="">
      <p:transition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242</Words>
  <Application>Microsoft Office PowerPoint</Application>
  <PresentationFormat>On-screen Show (4:3)</PresentationFormat>
  <Paragraphs>147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Heartland Initiative</vt:lpstr>
      <vt:lpstr>PowerPoint Presentation</vt:lpstr>
      <vt:lpstr>Mapping A Regional Plan</vt:lpstr>
      <vt:lpstr>Endorsement </vt:lpstr>
      <vt:lpstr>An Engaged Relationship</vt:lpstr>
      <vt:lpstr>An Engaged Relationship</vt:lpstr>
      <vt:lpstr>An Engaged Relationship</vt:lpstr>
      <vt:lpstr>An Engaged Relationship</vt:lpstr>
      <vt:lpstr>Adoption </vt:lpstr>
      <vt:lpstr>Plan Adoption</vt:lpstr>
      <vt:lpstr>Engagement </vt:lpstr>
      <vt:lpstr>Project Engagement</vt:lpstr>
      <vt:lpstr>Project Engagement</vt:lpstr>
      <vt:lpstr>Nurturing</vt:lpstr>
      <vt:lpstr>Plant Nurturing</vt:lpstr>
      <vt:lpstr>Reproduction</vt:lpstr>
      <vt:lpstr>Plant Reproduction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2012-06-01T12:05:03Z</dcterms:created>
  <dcterms:modified xsi:type="dcterms:W3CDTF">2012-09-20T15:08:13Z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