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4243" r:id="rId1"/>
  </p:sldMasterIdLst>
  <p:notesMasterIdLst>
    <p:notesMasterId r:id="rId39"/>
  </p:notesMasterIdLst>
  <p:handoutMasterIdLst>
    <p:handoutMasterId r:id="rId40"/>
  </p:handoutMasterIdLst>
  <p:sldIdLst>
    <p:sldId id="327" r:id="rId2"/>
    <p:sldId id="284" r:id="rId3"/>
    <p:sldId id="283" r:id="rId4"/>
    <p:sldId id="285" r:id="rId5"/>
    <p:sldId id="299" r:id="rId6"/>
    <p:sldId id="300" r:id="rId7"/>
    <p:sldId id="301" r:id="rId8"/>
    <p:sldId id="302" r:id="rId9"/>
    <p:sldId id="324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9" r:id="rId21"/>
    <p:sldId id="320" r:id="rId22"/>
    <p:sldId id="321" r:id="rId23"/>
    <p:sldId id="322" r:id="rId24"/>
    <p:sldId id="323" r:id="rId25"/>
    <p:sldId id="325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86" r:id="rId37"/>
    <p:sldId id="326" r:id="rId38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82" autoAdjust="0"/>
    <p:restoredTop sz="88034" autoAdjust="0"/>
  </p:normalViewPr>
  <p:slideViewPr>
    <p:cSldViewPr>
      <p:cViewPr>
        <p:scale>
          <a:sx n="87" d="100"/>
          <a:sy n="87" d="100"/>
        </p:scale>
        <p:origin x="-230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33B0D5-53B3-4FC8-8085-D755BBDC37E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3D1E103F-56EE-4C29-9B6B-B684D4D13FD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Divine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Direction</a:t>
          </a:r>
        </a:p>
      </dgm:t>
    </dgm:pt>
    <dgm:pt modelId="{4D9635DD-DAFE-4199-8215-FF80AF865C71}" type="parTrans" cxnId="{38D7C564-42C7-4495-A76A-11D80632CFA9}">
      <dgm:prSet/>
      <dgm:spPr/>
      <dgm:t>
        <a:bodyPr/>
        <a:lstStyle/>
        <a:p>
          <a:endParaRPr lang="en-US"/>
        </a:p>
      </dgm:t>
    </dgm:pt>
    <dgm:pt modelId="{FFBE2A99-247E-40A0-893C-0EE0D21F0189}" type="sibTrans" cxnId="{38D7C564-42C7-4495-A76A-11D80632CFA9}">
      <dgm:prSet/>
      <dgm:spPr/>
      <dgm:t>
        <a:bodyPr/>
        <a:lstStyle/>
        <a:p>
          <a:endParaRPr lang="en-US"/>
        </a:p>
      </dgm:t>
    </dgm:pt>
    <dgm:pt modelId="{3C1AEA1E-1E76-4B79-B270-3FE6A61E343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Objective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Factors</a:t>
          </a:r>
        </a:p>
      </dgm:t>
    </dgm:pt>
    <dgm:pt modelId="{7E75D253-CF4C-4785-92EF-1C27EB9250B8}" type="parTrans" cxnId="{10402CE9-CC9B-47BD-9B56-14EC0E71675E}">
      <dgm:prSet/>
      <dgm:spPr/>
      <dgm:t>
        <a:bodyPr/>
        <a:lstStyle/>
        <a:p>
          <a:endParaRPr lang="en-US"/>
        </a:p>
      </dgm:t>
    </dgm:pt>
    <dgm:pt modelId="{0388D6E0-08A8-4204-9B13-EFFA4CF1A41B}" type="sibTrans" cxnId="{10402CE9-CC9B-47BD-9B56-14EC0E71675E}">
      <dgm:prSet/>
      <dgm:spPr/>
      <dgm:t>
        <a:bodyPr/>
        <a:lstStyle/>
        <a:p>
          <a:endParaRPr lang="en-US"/>
        </a:p>
      </dgm:t>
    </dgm:pt>
    <dgm:pt modelId="{88C84FD9-9CE4-4F6F-8831-E5BC270CDF2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Subjective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Factors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8CC0A980-A5C1-4FDC-B33C-35673DD821FA}" type="parTrans" cxnId="{EC448540-0856-401E-90C4-0E4874A3A0FE}">
      <dgm:prSet/>
      <dgm:spPr/>
      <dgm:t>
        <a:bodyPr/>
        <a:lstStyle/>
        <a:p>
          <a:endParaRPr lang="en-US"/>
        </a:p>
      </dgm:t>
    </dgm:pt>
    <dgm:pt modelId="{877414B1-90B9-4FF3-8D4D-8459D322E569}" type="sibTrans" cxnId="{EC448540-0856-401E-90C4-0E4874A3A0FE}">
      <dgm:prSet/>
      <dgm:spPr/>
      <dgm:t>
        <a:bodyPr/>
        <a:lstStyle/>
        <a:p>
          <a:endParaRPr lang="en-US"/>
        </a:p>
      </dgm:t>
    </dgm:pt>
    <dgm:pt modelId="{97411308-B180-4363-A367-F76FDA0EFBA9}" type="pres">
      <dgm:prSet presAssocID="{EF33B0D5-53B3-4FC8-8085-D755BBDC37E7}" presName="compositeShape" presStyleCnt="0">
        <dgm:presLayoutVars>
          <dgm:chMax val="7"/>
          <dgm:dir/>
          <dgm:resizeHandles val="exact"/>
        </dgm:presLayoutVars>
      </dgm:prSet>
      <dgm:spPr/>
    </dgm:pt>
    <dgm:pt modelId="{9A0AAC9C-397F-4F89-B6C1-70620EBDFA92}" type="pres">
      <dgm:prSet presAssocID="{3D1E103F-56EE-4C29-9B6B-B684D4D13FD6}" presName="circ1" presStyleLbl="vennNode1" presStyleIdx="0" presStyleCnt="3"/>
      <dgm:spPr/>
      <dgm:t>
        <a:bodyPr/>
        <a:lstStyle/>
        <a:p>
          <a:endParaRPr lang="en-US"/>
        </a:p>
      </dgm:t>
    </dgm:pt>
    <dgm:pt modelId="{E93F93A8-9176-45B2-9976-DA2127EF9793}" type="pres">
      <dgm:prSet presAssocID="{3D1E103F-56EE-4C29-9B6B-B684D4D13FD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F2CAD-C98B-491B-BBDF-B38E7D7271B3}" type="pres">
      <dgm:prSet presAssocID="{3C1AEA1E-1E76-4B79-B270-3FE6A61E343E}" presName="circ2" presStyleLbl="vennNode1" presStyleIdx="1" presStyleCnt="3" custLinFactNeighborY="5316"/>
      <dgm:spPr/>
      <dgm:t>
        <a:bodyPr/>
        <a:lstStyle/>
        <a:p>
          <a:endParaRPr lang="en-US"/>
        </a:p>
      </dgm:t>
    </dgm:pt>
    <dgm:pt modelId="{5B68EDAC-1307-4671-A10D-50C93F5D2DC1}" type="pres">
      <dgm:prSet presAssocID="{3C1AEA1E-1E76-4B79-B270-3FE6A61E34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7BD4E-102E-4C89-8F01-43A3CE47CDBB}" type="pres">
      <dgm:prSet presAssocID="{88C84FD9-9CE4-4F6F-8831-E5BC270CDF25}" presName="circ3" presStyleLbl="vennNode1" presStyleIdx="2" presStyleCnt="3"/>
      <dgm:spPr/>
      <dgm:t>
        <a:bodyPr/>
        <a:lstStyle/>
        <a:p>
          <a:endParaRPr lang="en-US"/>
        </a:p>
      </dgm:t>
    </dgm:pt>
    <dgm:pt modelId="{D4B39B01-0E9F-4C29-AB1C-B6CF30E28C4E}" type="pres">
      <dgm:prSet presAssocID="{88C84FD9-9CE4-4F6F-8831-E5BC270CDF2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C44DD-2BFB-45C4-887F-6970CCBE926F}" type="presOf" srcId="{88C84FD9-9CE4-4F6F-8831-E5BC270CDF25}" destId="{BA67BD4E-102E-4C89-8F01-43A3CE47CDBB}" srcOrd="0" destOrd="0" presId="urn:microsoft.com/office/officeart/2005/8/layout/venn1"/>
    <dgm:cxn modelId="{F119C971-8EE6-4358-B45F-C8041CE57984}" type="presOf" srcId="{88C84FD9-9CE4-4F6F-8831-E5BC270CDF25}" destId="{D4B39B01-0E9F-4C29-AB1C-B6CF30E28C4E}" srcOrd="1" destOrd="0" presId="urn:microsoft.com/office/officeart/2005/8/layout/venn1"/>
    <dgm:cxn modelId="{C3421CBD-2D46-4B30-A5D2-5DCB24C727B4}" type="presOf" srcId="{3D1E103F-56EE-4C29-9B6B-B684D4D13FD6}" destId="{E93F93A8-9176-45B2-9976-DA2127EF9793}" srcOrd="1" destOrd="0" presId="urn:microsoft.com/office/officeart/2005/8/layout/venn1"/>
    <dgm:cxn modelId="{EFF13241-C68D-4BA4-84F3-2B557F0402C2}" type="presOf" srcId="{3C1AEA1E-1E76-4B79-B270-3FE6A61E343E}" destId="{5B68EDAC-1307-4671-A10D-50C93F5D2DC1}" srcOrd="1" destOrd="0" presId="urn:microsoft.com/office/officeart/2005/8/layout/venn1"/>
    <dgm:cxn modelId="{05A321CF-A3FA-474E-8CD0-528E1B1303F5}" type="presOf" srcId="{3D1E103F-56EE-4C29-9B6B-B684D4D13FD6}" destId="{9A0AAC9C-397F-4F89-B6C1-70620EBDFA92}" srcOrd="0" destOrd="0" presId="urn:microsoft.com/office/officeart/2005/8/layout/venn1"/>
    <dgm:cxn modelId="{A39A1B72-82AC-41B4-9A76-B55A0B9E08C3}" type="presOf" srcId="{EF33B0D5-53B3-4FC8-8085-D755BBDC37E7}" destId="{97411308-B180-4363-A367-F76FDA0EFBA9}" srcOrd="0" destOrd="0" presId="urn:microsoft.com/office/officeart/2005/8/layout/venn1"/>
    <dgm:cxn modelId="{38D7C564-42C7-4495-A76A-11D80632CFA9}" srcId="{EF33B0D5-53B3-4FC8-8085-D755BBDC37E7}" destId="{3D1E103F-56EE-4C29-9B6B-B684D4D13FD6}" srcOrd="0" destOrd="0" parTransId="{4D9635DD-DAFE-4199-8215-FF80AF865C71}" sibTransId="{FFBE2A99-247E-40A0-893C-0EE0D21F0189}"/>
    <dgm:cxn modelId="{10402CE9-CC9B-47BD-9B56-14EC0E71675E}" srcId="{EF33B0D5-53B3-4FC8-8085-D755BBDC37E7}" destId="{3C1AEA1E-1E76-4B79-B270-3FE6A61E343E}" srcOrd="1" destOrd="0" parTransId="{7E75D253-CF4C-4785-92EF-1C27EB9250B8}" sibTransId="{0388D6E0-08A8-4204-9B13-EFFA4CF1A41B}"/>
    <dgm:cxn modelId="{EC448540-0856-401E-90C4-0E4874A3A0FE}" srcId="{EF33B0D5-53B3-4FC8-8085-D755BBDC37E7}" destId="{88C84FD9-9CE4-4F6F-8831-E5BC270CDF25}" srcOrd="2" destOrd="0" parTransId="{8CC0A980-A5C1-4FDC-B33C-35673DD821FA}" sibTransId="{877414B1-90B9-4FF3-8D4D-8459D322E569}"/>
    <dgm:cxn modelId="{24BB4E28-19B2-49E9-93BC-C32825A94283}" type="presOf" srcId="{3C1AEA1E-1E76-4B79-B270-3FE6A61E343E}" destId="{0D1F2CAD-C98B-491B-BBDF-B38E7D7271B3}" srcOrd="0" destOrd="0" presId="urn:microsoft.com/office/officeart/2005/8/layout/venn1"/>
    <dgm:cxn modelId="{CF34C276-58E7-4599-ACBC-C54D3F5C4FC2}" type="presParOf" srcId="{97411308-B180-4363-A367-F76FDA0EFBA9}" destId="{9A0AAC9C-397F-4F89-B6C1-70620EBDFA92}" srcOrd="0" destOrd="0" presId="urn:microsoft.com/office/officeart/2005/8/layout/venn1"/>
    <dgm:cxn modelId="{2B348081-9B5A-4046-BFBF-F4201EFE64F9}" type="presParOf" srcId="{97411308-B180-4363-A367-F76FDA0EFBA9}" destId="{E93F93A8-9176-45B2-9976-DA2127EF9793}" srcOrd="1" destOrd="0" presId="urn:microsoft.com/office/officeart/2005/8/layout/venn1"/>
    <dgm:cxn modelId="{F08D53BE-1A20-46D7-B8CA-6D11EEC8FD3D}" type="presParOf" srcId="{97411308-B180-4363-A367-F76FDA0EFBA9}" destId="{0D1F2CAD-C98B-491B-BBDF-B38E7D7271B3}" srcOrd="2" destOrd="0" presId="urn:microsoft.com/office/officeart/2005/8/layout/venn1"/>
    <dgm:cxn modelId="{6CAA27FF-7FD3-4CF3-9FB8-C1106B8D77CB}" type="presParOf" srcId="{97411308-B180-4363-A367-F76FDA0EFBA9}" destId="{5B68EDAC-1307-4671-A10D-50C93F5D2DC1}" srcOrd="3" destOrd="0" presId="urn:microsoft.com/office/officeart/2005/8/layout/venn1"/>
    <dgm:cxn modelId="{30950FA9-BF85-463E-9856-9B4F35EAE69A}" type="presParOf" srcId="{97411308-B180-4363-A367-F76FDA0EFBA9}" destId="{BA67BD4E-102E-4C89-8F01-43A3CE47CDBB}" srcOrd="4" destOrd="0" presId="urn:microsoft.com/office/officeart/2005/8/layout/venn1"/>
    <dgm:cxn modelId="{05179F97-07BD-4271-B4F1-28277BA21A7E}" type="presParOf" srcId="{97411308-B180-4363-A367-F76FDA0EFBA9}" destId="{D4B39B01-0E9F-4C29-AB1C-B6CF30E28C4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2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5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19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9/20/2012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9/20/2012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  <p:sldLayoutId id="2147484255" r:id="rId12"/>
    <p:sldLayoutId id="2147484260" r:id="rId13"/>
    <p:sldLayoutId id="2147484261" r:id="rId14"/>
    <p:sldLayoutId id="2147484262" r:id="rId15"/>
  </p:sldLayoutIdLst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audio" Target="../media/media1.mp3"/><Relationship Id="rId7" Type="http://schemas.openxmlformats.org/officeDocument/2006/relationships/image" Target="../media/image3.jp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vosburgh@ifcamce.org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1752599"/>
            <a:ext cx="4267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This </a:t>
            </a:r>
            <a:r>
              <a:rPr lang="en-US" dirty="0" err="1" smtClean="0">
                <a:solidFill>
                  <a:schemeClr val="bg1"/>
                </a:solidFill>
              </a:rPr>
              <a:t>Powerpoint</a:t>
            </a:r>
            <a:r>
              <a:rPr lang="en-US" dirty="0" smtClean="0">
                <a:solidFill>
                  <a:schemeClr val="bg1"/>
                </a:solidFill>
              </a:rPr>
              <a:t> presentation was presented at the IFCA St. Louis Regional in September 2012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It is 28 minutes in length.  Please move to next slide to begin the audio track and auto-advance.</a:t>
            </a:r>
          </a:p>
        </p:txBody>
      </p:sp>
    </p:spTree>
    <p:extLst>
      <p:ext uri="{BB962C8B-B14F-4D97-AF65-F5344CB8AC3E}">
        <p14:creationId xmlns:p14="http://schemas.microsoft.com/office/powerpoint/2010/main" val="348941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" descr="SAVEME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457200"/>
            <a:ext cx="5359400" cy="467807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2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4038600" cy="2120265"/>
          </a:xfr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228600"/>
            <a:ext cx="686593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Alliances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04800" y="1295400"/>
            <a:ext cx="5029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en-US" sz="3200" dirty="0">
                <a:latin typeface="Californian FB" pitchFamily="18" charset="0"/>
              </a:rPr>
              <a:t>W</a:t>
            </a:r>
            <a:r>
              <a:rPr lang="en-US" sz="2800" dirty="0" smtClean="0">
                <a:latin typeface="Californian FB" pitchFamily="18" charset="0"/>
              </a:rPr>
              <a:t>ith IFCA International entities willing to partner with MCE to accomplish </a:t>
            </a:r>
            <a:r>
              <a:rPr lang="en-US" sz="2800" dirty="0" err="1" smtClean="0">
                <a:latin typeface="Californian FB" pitchFamily="18" charset="0"/>
              </a:rPr>
              <a:t>McEND</a:t>
            </a:r>
            <a:r>
              <a:rPr lang="en-US" sz="2800" dirty="0" smtClean="0">
                <a:latin typeface="Californian FB" pitchFamily="18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alifornian FB" pitchFamily="18" charset="0"/>
              </a:rPr>
              <a:t>What sort of support and to what degree will such </a:t>
            </a:r>
          </a:p>
          <a:p>
            <a:pPr eaLnBrk="1" hangingPunct="1">
              <a:buFontTx/>
              <a:buNone/>
            </a:pPr>
            <a:r>
              <a:rPr lang="en-US" sz="2800" dirty="0">
                <a:latin typeface="Californian FB" pitchFamily="18" charset="0"/>
              </a:rPr>
              <a:t> </a:t>
            </a:r>
            <a:r>
              <a:rPr lang="en-US" sz="2800" dirty="0" smtClean="0">
                <a:latin typeface="Californian FB" pitchFamily="18" charset="0"/>
              </a:rPr>
              <a:t>  alliances contribute to      MCE’s efforts?</a:t>
            </a:r>
          </a:p>
          <a:p>
            <a:pPr lvl="1" eaLnBrk="1" hangingPunct="1">
              <a:buFontTx/>
              <a:buNone/>
            </a:pPr>
            <a:r>
              <a:rPr lang="en-US" sz="2800" b="1" dirty="0" smtClean="0">
                <a:latin typeface="Californian FB" pitchFamily="18" charset="0"/>
              </a:rPr>
              <a:t>Direct – </a:t>
            </a:r>
            <a:r>
              <a:rPr lang="en-US" sz="2800" dirty="0" smtClean="0">
                <a:latin typeface="Californian FB" pitchFamily="18" charset="0"/>
              </a:rPr>
              <a:t>On site</a:t>
            </a:r>
          </a:p>
          <a:p>
            <a:pPr lvl="1" eaLnBrk="1" hangingPunct="1">
              <a:buFontTx/>
              <a:buNone/>
            </a:pPr>
            <a:r>
              <a:rPr lang="en-US" sz="2800" b="1" dirty="0" smtClean="0">
                <a:latin typeface="Californian FB" pitchFamily="18" charset="0"/>
              </a:rPr>
              <a:t>Indirect – </a:t>
            </a:r>
            <a:r>
              <a:rPr lang="en-US" sz="2800" dirty="0" smtClean="0">
                <a:latin typeface="Californian FB" pitchFamily="18" charset="0"/>
              </a:rPr>
              <a:t>From a Distance</a:t>
            </a:r>
          </a:p>
          <a:p>
            <a:pPr eaLnBrk="1" hangingPunct="1"/>
            <a:endParaRPr lang="en-US" sz="2400" dirty="0" smtClean="0">
              <a:latin typeface="Californian FB" pitchFamily="18" charset="0"/>
            </a:endParaRPr>
          </a:p>
        </p:txBody>
      </p:sp>
      <p:pic>
        <p:nvPicPr>
          <p:cNvPr id="6" name="Picture 8" descr="SAVEME0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81" r="56814" b="29519"/>
          <a:stretch/>
        </p:blipFill>
        <p:spPr bwMode="auto">
          <a:xfrm>
            <a:off x="5638800" y="5179740"/>
            <a:ext cx="1973766" cy="9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03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8000">
        <p:fade/>
      </p:transition>
    </mc:Choice>
    <mc:Fallback xmlns="">
      <p:transition advClick="0" advTm="5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SAVEME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90" y="533400"/>
            <a:ext cx="8171110" cy="43294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69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>
        <p:fade/>
      </p:transition>
    </mc:Choice>
    <mc:Fallback xmlns="">
      <p:transition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6725" y="274638"/>
            <a:ext cx="69373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Viability Assessment</a:t>
            </a:r>
          </a:p>
        </p:txBody>
      </p:sp>
      <p:sp>
        <p:nvSpPr>
          <p:cNvPr id="10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09600" y="1295400"/>
            <a:ext cx="4741721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300" b="1" dirty="0" smtClean="0">
                <a:latin typeface="Californian FB" pitchFamily="18" charset="0"/>
              </a:rPr>
              <a:t>PRIORITIZING TARGETS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fornian FB" pitchFamily="18" charset="0"/>
              </a:rPr>
              <a:t>Un-churched population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fornian FB" pitchFamily="18" charset="0"/>
              </a:rPr>
              <a:t>Degree of Gospel witness and ministry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fornian FB" pitchFamily="18" charset="0"/>
              </a:rPr>
              <a:t>Potential for networking 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fornian FB" pitchFamily="18" charset="0"/>
              </a:rPr>
              <a:t>Presence of a "core group"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fornian FB" pitchFamily="18" charset="0"/>
              </a:rPr>
              <a:t>"Macedonian Call"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latin typeface="Californian FB" pitchFamily="18" charset="0"/>
              </a:rPr>
              <a:t>Other, including Subjective factors and Divine Direction.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4201746"/>
              </p:ext>
            </p:extLst>
          </p:nvPr>
        </p:nvGraphicFramePr>
        <p:xfrm>
          <a:off x="4743450" y="1554163"/>
          <a:ext cx="4038600" cy="452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Line 19"/>
          <p:cNvSpPr>
            <a:spLocks noChangeShapeType="1"/>
          </p:cNvSpPr>
          <p:nvPr/>
        </p:nvSpPr>
        <p:spPr bwMode="auto">
          <a:xfrm flipV="1">
            <a:off x="6724218" y="4088104"/>
            <a:ext cx="0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Text Box 20"/>
          <p:cNvSpPr txBox="1">
            <a:spLocks noChangeArrowheads="1"/>
          </p:cNvSpPr>
          <p:nvPr/>
        </p:nvSpPr>
        <p:spPr bwMode="auto">
          <a:xfrm>
            <a:off x="5697827" y="5571551"/>
            <a:ext cx="20399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00" b="1" dirty="0"/>
              <a:t>Priority Target</a:t>
            </a:r>
          </a:p>
        </p:txBody>
      </p:sp>
      <p:pic>
        <p:nvPicPr>
          <p:cNvPr id="8" name="Picture 6" descr="SAVEME0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817" r="81518" b="27235"/>
          <a:stretch/>
        </p:blipFill>
        <p:spPr bwMode="auto">
          <a:xfrm>
            <a:off x="1752600" y="4615024"/>
            <a:ext cx="1676400" cy="12010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93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6000">
        <p:fade/>
      </p:transition>
    </mc:Choice>
    <mc:Fallback xmlns="">
      <p:transition advClick="0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SAVEME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9" y="609600"/>
            <a:ext cx="8269791" cy="4002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6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6725" y="274638"/>
            <a:ext cx="69373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Berlin Sans FB Demi" pitchFamily="34" charset="0"/>
              </a:rPr>
              <a:t>Enlistment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483225" y="1600200"/>
            <a:ext cx="35083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latin typeface="Californian FB" pitchFamily="18" charset="0"/>
              </a:rPr>
              <a:t>RECRUITING THE MINISTRY FORCE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fornian FB" pitchFamily="18" charset="0"/>
              </a:rPr>
              <a:t>Plant team support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fornian FB" pitchFamily="18" charset="0"/>
              </a:rPr>
              <a:t>Prayer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fornian FB" pitchFamily="18" charset="0"/>
              </a:rPr>
              <a:t>Personnel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fornian FB" pitchFamily="18" charset="0"/>
              </a:rPr>
              <a:t>Finances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Californian FB" pitchFamily="18" charset="0"/>
              </a:rPr>
              <a:t>Other</a:t>
            </a:r>
          </a:p>
        </p:txBody>
      </p:sp>
      <p:pic>
        <p:nvPicPr>
          <p:cNvPr id="6" name="Picture 6" descr="SAVEME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78" r="74096" b="59210"/>
          <a:stretch/>
        </p:blipFill>
        <p:spPr bwMode="auto">
          <a:xfrm>
            <a:off x="6019800" y="5596054"/>
            <a:ext cx="2142196" cy="88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5134550" cy="3478657"/>
          </a:xfrm>
        </p:spPr>
      </p:pic>
    </p:spTree>
    <p:extLst>
      <p:ext uri="{BB962C8B-B14F-4D97-AF65-F5344CB8AC3E}">
        <p14:creationId xmlns:p14="http://schemas.microsoft.com/office/powerpoint/2010/main" val="332522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5000">
        <p:fade/>
      </p:transition>
    </mc:Choice>
    <mc:Fallback xmlns="">
      <p:transition advClick="0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SAVEME0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20210" cy="457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27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000">
        <p:fade/>
      </p:transition>
    </mc:Choice>
    <mc:Fallback xmlns="">
      <p:transition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50925" y="274638"/>
            <a:ext cx="68738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Mobilization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43000"/>
            <a:ext cx="38862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Tx/>
              <a:buNone/>
            </a:pPr>
            <a:r>
              <a:rPr lang="en-US" sz="2800" b="1" dirty="0" smtClean="0">
                <a:latin typeface="Californian FB" pitchFamily="18" charset="0"/>
              </a:rPr>
              <a:t>MOBILIZING THE MINISTRY FORCE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latin typeface="Californian FB" pitchFamily="18" charset="0"/>
              </a:rPr>
              <a:t>Review, assign, place, and coordinate </a:t>
            </a:r>
          </a:p>
          <a:p>
            <a:r>
              <a:rPr lang="en-US" sz="2800" dirty="0" smtClean="0">
                <a:latin typeface="Californian FB" pitchFamily="18" charset="0"/>
              </a:rPr>
              <a:t>On site plant personnel</a:t>
            </a:r>
          </a:p>
          <a:p>
            <a:r>
              <a:rPr lang="en-US" sz="2800" dirty="0" smtClean="0">
                <a:latin typeface="Californian FB" pitchFamily="18" charset="0"/>
              </a:rPr>
              <a:t>Alliance Resources</a:t>
            </a:r>
          </a:p>
          <a:p>
            <a:r>
              <a:rPr lang="en-US" sz="2800" dirty="0" smtClean="0">
                <a:latin typeface="Californian FB" pitchFamily="18" charset="0"/>
              </a:rPr>
              <a:t>MCE Resources</a:t>
            </a:r>
          </a:p>
        </p:txBody>
      </p:sp>
      <p:pic>
        <p:nvPicPr>
          <p:cNvPr id="2458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3423" y="1447800"/>
            <a:ext cx="4647177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AVEME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21" b="81479"/>
          <a:stretch/>
        </p:blipFill>
        <p:spPr bwMode="auto">
          <a:xfrm>
            <a:off x="5334000" y="4800600"/>
            <a:ext cx="2005361" cy="8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6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4000">
        <p:fade/>
      </p:transition>
    </mc:Choice>
    <mc:Fallback xmlns="">
      <p:transition advClick="0" advTm="4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6" descr="SAVEME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55508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71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000">
        <p:fade/>
      </p:transition>
    </mc:Choice>
    <mc:Fallback xmlns="">
      <p:transition advClick="0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36725" y="274638"/>
            <a:ext cx="69373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>
                <a:latin typeface="Berlin Sans FB Demi" pitchFamily="34" charset="0"/>
              </a:rPr>
              <a:t>Engagement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481638" y="1600200"/>
            <a:ext cx="3198812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en-US" sz="2000" dirty="0" smtClean="0"/>
              <a:t>The MCE Planting Team Strategy: 4 Phases</a:t>
            </a:r>
          </a:p>
          <a:p>
            <a:pPr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000" dirty="0" smtClean="0"/>
              <a:t>Initiate the Plant</a:t>
            </a:r>
          </a:p>
          <a:p>
            <a:pPr eaLnBrk="1" hangingPunct="1"/>
            <a:r>
              <a:rPr lang="en-US" sz="2000" dirty="0" smtClean="0"/>
              <a:t>Develop the Plant</a:t>
            </a:r>
          </a:p>
          <a:p>
            <a:pPr eaLnBrk="1" hangingPunct="1"/>
            <a:r>
              <a:rPr lang="en-US" sz="2000" dirty="0" smtClean="0"/>
              <a:t>Complete the Plant</a:t>
            </a:r>
          </a:p>
          <a:p>
            <a:pPr eaLnBrk="1" hangingPunct="1"/>
            <a:r>
              <a:rPr lang="en-US" sz="2000" dirty="0" smtClean="0"/>
              <a:t>Prepare for the next Plant</a:t>
            </a:r>
          </a:p>
        </p:txBody>
      </p:sp>
      <p:pic>
        <p:nvPicPr>
          <p:cNvPr id="26628" name="Picture 4" descr="ru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52600"/>
            <a:ext cx="3198813" cy="3614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SAVEME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r="75393" b="85334"/>
          <a:stretch/>
        </p:blipFill>
        <p:spPr bwMode="auto">
          <a:xfrm>
            <a:off x="6172200" y="5029200"/>
            <a:ext cx="1839953" cy="7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8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3000">
        <p:fade/>
      </p:transition>
    </mc:Choice>
    <mc:Fallback xmlns="">
      <p:transition advClick="0" advTm="6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828800"/>
            <a:ext cx="1925141" cy="22909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1512"/>
            <a:ext cx="5410199" cy="4889135"/>
          </a:xfrm>
          <a:prstGeom prst="rect">
            <a:avLst/>
          </a:prstGeom>
        </p:spPr>
      </p:pic>
      <p:sp>
        <p:nvSpPr>
          <p:cNvPr id="8" name="Rectangle 3"/>
          <p:cNvSpPr txBox="1">
            <a:spLocks/>
          </p:cNvSpPr>
          <p:nvPr/>
        </p:nvSpPr>
        <p:spPr>
          <a:xfrm>
            <a:off x="1497052" y="5791200"/>
            <a:ext cx="7543800" cy="1066800"/>
          </a:xfrm>
          <a:prstGeom prst="rect">
            <a:avLst/>
          </a:prstGeom>
        </p:spPr>
        <p:txBody>
          <a:bodyPr vert="horz" lIns="45720" rIns="45720">
            <a:normAutofit fontScale="85000" lnSpcReduction="2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b="1" smtClean="0">
                <a:solidFill>
                  <a:schemeClr val="bg1"/>
                </a:solidFill>
              </a:rPr>
              <a:t>Enhancing the strength of the Church by equipping for and encouraging toward ministry partnerships </a:t>
            </a:r>
          </a:p>
          <a:p>
            <a:r>
              <a:rPr lang="en-US" b="1" smtClean="0">
                <a:solidFill>
                  <a:schemeClr val="bg1"/>
                </a:solidFill>
              </a:rPr>
              <a:t>to achieve Great Commission objectives.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562600"/>
            <a:ext cx="1295400" cy="733111"/>
          </a:xfrm>
          <a:prstGeom prst="rect">
            <a:avLst/>
          </a:prstGeom>
        </p:spPr>
      </p:pic>
      <p:pic>
        <p:nvPicPr>
          <p:cNvPr id="3" name="MCESPHeartlandStLWEB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3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47000">
        <p:fade/>
      </p:transition>
    </mc:Choice>
    <mc:Fallback xmlns="">
      <p:transition advClick="0" advTm="34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2041525" y="1427163"/>
            <a:ext cx="6419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 Initiate the </a:t>
            </a:r>
            <a:r>
              <a:rPr lang="en-US" sz="3200" dirty="0" smtClean="0"/>
              <a:t>Plant</a:t>
            </a:r>
            <a:endParaRPr lang="en-US" sz="3200" dirty="0"/>
          </a:p>
          <a:p>
            <a:endParaRPr lang="en-US" sz="1600" dirty="0"/>
          </a:p>
          <a:p>
            <a:pPr lvl="2">
              <a:buFont typeface="Wingdings" pitchFamily="2" charset="2"/>
              <a:buChar char="ü"/>
            </a:pPr>
            <a:r>
              <a:rPr lang="en-US" sz="3200" dirty="0"/>
              <a:t>Begin worship services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/>
              <a:t>Begin outreach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dirty="0"/>
              <a:t>Begin discipleship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36725" y="274638"/>
            <a:ext cx="693737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5200" kern="0" dirty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4</a:t>
            </a:r>
            <a:r>
              <a:rPr lang="en-US" sz="4400" kern="0" dirty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 Phases of Engagement</a:t>
            </a:r>
          </a:p>
        </p:txBody>
      </p:sp>
    </p:spTree>
    <p:extLst>
      <p:ext uri="{BB962C8B-B14F-4D97-AF65-F5344CB8AC3E}">
        <p14:creationId xmlns:p14="http://schemas.microsoft.com/office/powerpoint/2010/main" val="33198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>
        <p:fade/>
      </p:transition>
    </mc:Choice>
    <mc:Fallback xmlns="">
      <p:transition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1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/>
          </p:cNvSpPr>
          <p:nvPr/>
        </p:nvSpPr>
        <p:spPr bwMode="auto">
          <a:xfrm>
            <a:off x="2041525" y="1427163"/>
            <a:ext cx="64198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 Develop </a:t>
            </a:r>
            <a:r>
              <a:rPr lang="en-US" sz="3200" dirty="0" smtClean="0"/>
              <a:t>the </a:t>
            </a:r>
            <a:r>
              <a:rPr lang="en-US" sz="3200" dirty="0"/>
              <a:t>Plant</a:t>
            </a:r>
          </a:p>
          <a:p>
            <a:endParaRPr lang="en-US" sz="1600" dirty="0"/>
          </a:p>
          <a:p>
            <a:pPr lvl="2">
              <a:buFont typeface="Wingdings" pitchFamily="2" charset="2"/>
              <a:buChar char="ü"/>
            </a:pPr>
            <a:r>
              <a:rPr lang="en-US" sz="3200" b="1" dirty="0"/>
              <a:t>B</a:t>
            </a:r>
            <a:r>
              <a:rPr lang="en-US" sz="3200" dirty="0"/>
              <a:t>uilding</a:t>
            </a:r>
            <a:endParaRPr lang="en-US" sz="3200" b="1" dirty="0"/>
          </a:p>
          <a:p>
            <a:pPr lvl="2">
              <a:buFont typeface="Wingdings" pitchFamily="2" charset="2"/>
              <a:buChar char="ü"/>
            </a:pPr>
            <a:r>
              <a:rPr lang="en-US" sz="3200" b="1" dirty="0"/>
              <a:t>B</a:t>
            </a:r>
            <a:r>
              <a:rPr lang="en-US" sz="3200" dirty="0"/>
              <a:t>udget</a:t>
            </a:r>
            <a:endParaRPr lang="en-US" sz="3200" b="1" dirty="0"/>
          </a:p>
          <a:p>
            <a:pPr lvl="2">
              <a:buFont typeface="Wingdings" pitchFamily="2" charset="2"/>
              <a:buChar char="ü"/>
            </a:pPr>
            <a:r>
              <a:rPr lang="en-US" sz="3200" b="1" dirty="0"/>
              <a:t>B</a:t>
            </a:r>
            <a:r>
              <a:rPr lang="en-US" sz="3200" dirty="0"/>
              <a:t>oard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b="1" dirty="0"/>
              <a:t>B</a:t>
            </a:r>
            <a:r>
              <a:rPr lang="en-US" sz="3200" dirty="0"/>
              <a:t>ody Life</a:t>
            </a:r>
            <a:endParaRPr lang="en-US" sz="3200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36725" y="274638"/>
            <a:ext cx="693737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5200" kern="0" dirty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4</a:t>
            </a:r>
            <a:r>
              <a:rPr lang="en-US" sz="4400" kern="0" dirty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 Phases of Engagement</a:t>
            </a:r>
          </a:p>
        </p:txBody>
      </p:sp>
    </p:spTree>
    <p:extLst>
      <p:ext uri="{BB962C8B-B14F-4D97-AF65-F5344CB8AC3E}">
        <p14:creationId xmlns:p14="http://schemas.microsoft.com/office/powerpoint/2010/main" val="150249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9000">
        <p:fade/>
      </p:transition>
    </mc:Choice>
    <mc:Fallback xmlns="">
      <p:transition advClick="0" advTm="9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2041525" y="1427163"/>
            <a:ext cx="6419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 dirty="0"/>
              <a:t> Complete the </a:t>
            </a:r>
            <a:r>
              <a:rPr lang="en-US" sz="3200" dirty="0" smtClean="0"/>
              <a:t>Plant</a:t>
            </a:r>
            <a:endParaRPr lang="en-US" sz="3200" dirty="0"/>
          </a:p>
          <a:p>
            <a:endParaRPr lang="en-US" sz="1600" dirty="0"/>
          </a:p>
          <a:p>
            <a:pPr lvl="2">
              <a:buFont typeface="Wingdings" pitchFamily="2" charset="2"/>
              <a:buChar char="ü"/>
            </a:pPr>
            <a:r>
              <a:rPr lang="en-US" sz="3200" b="1" dirty="0"/>
              <a:t>S</a:t>
            </a:r>
            <a:r>
              <a:rPr lang="en-US" sz="3200" dirty="0"/>
              <a:t>elf-Sustaining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b="1" dirty="0"/>
              <a:t>S</a:t>
            </a:r>
            <a:r>
              <a:rPr lang="en-US" sz="3200" dirty="0"/>
              <a:t>elf-Perpetuating</a:t>
            </a:r>
          </a:p>
          <a:p>
            <a:pPr lvl="2">
              <a:buFont typeface="Wingdings" pitchFamily="2" charset="2"/>
              <a:buChar char="ü"/>
            </a:pPr>
            <a:r>
              <a:rPr lang="en-US" sz="3200" b="1" dirty="0"/>
              <a:t>S</a:t>
            </a:r>
            <a:r>
              <a:rPr lang="en-US" sz="3200" dirty="0"/>
              <a:t>elf-Governing</a:t>
            </a:r>
            <a:endParaRPr lang="en-US" sz="3200" b="1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36725" y="274638"/>
            <a:ext cx="693737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5200" kern="0" dirty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4</a:t>
            </a:r>
            <a:r>
              <a:rPr lang="en-US" sz="4400" kern="0" dirty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 Phases of Engagement</a:t>
            </a:r>
          </a:p>
        </p:txBody>
      </p:sp>
    </p:spTree>
    <p:extLst>
      <p:ext uri="{BB962C8B-B14F-4D97-AF65-F5344CB8AC3E}">
        <p14:creationId xmlns:p14="http://schemas.microsoft.com/office/powerpoint/2010/main" val="123737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2000">
        <p:fade/>
      </p:transition>
    </mc:Choice>
    <mc:Fallback xmlns="">
      <p:transition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2160" y="1426756"/>
            <a:ext cx="6419088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3200" dirty="0"/>
              <a:t> Prepare the </a:t>
            </a:r>
            <a:r>
              <a:rPr lang="en-US" sz="3200" dirty="0" smtClean="0"/>
              <a:t>Plant</a:t>
            </a:r>
            <a:endParaRPr lang="en-US" sz="3200" dirty="0"/>
          </a:p>
          <a:p>
            <a:pPr>
              <a:defRPr/>
            </a:pPr>
            <a:endParaRPr lang="en-US" sz="1600" dirty="0"/>
          </a:p>
          <a:p>
            <a:pPr algn="ctr">
              <a:defRPr/>
            </a:pPr>
            <a:r>
              <a:rPr lang="en-US" sz="4800" b="1" i="1" dirty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 PLANT  AGAIN!!</a:t>
            </a:r>
          </a:p>
          <a:p>
            <a:pPr lvl="2">
              <a:defRPr/>
            </a:pPr>
            <a:endParaRPr lang="en-US" sz="1600" b="1" i="1" u="sng" dirty="0"/>
          </a:p>
          <a:p>
            <a:pPr lvl="2">
              <a:buFont typeface="Wingdings" pitchFamily="2" charset="2"/>
              <a:buChar char="ü"/>
              <a:defRPr/>
            </a:pPr>
            <a:r>
              <a:rPr lang="en-US" sz="3200" dirty="0"/>
              <a:t>Planting Commitment</a:t>
            </a:r>
          </a:p>
          <a:p>
            <a:pPr lvl="2">
              <a:buFont typeface="Wingdings" pitchFamily="2" charset="2"/>
              <a:buChar char="ü"/>
              <a:defRPr/>
            </a:pPr>
            <a:r>
              <a:rPr lang="en-US" sz="3200" dirty="0"/>
              <a:t>MCESP Training</a:t>
            </a:r>
            <a:endParaRPr lang="en-US" sz="3200" u="sng" dirty="0"/>
          </a:p>
          <a:p>
            <a:pPr lvl="2">
              <a:buFont typeface="Wingdings" pitchFamily="2" charset="2"/>
              <a:buChar char="ü"/>
              <a:defRPr/>
            </a:pPr>
            <a:r>
              <a:rPr lang="en-US" sz="3200" dirty="0"/>
              <a:t>Target Area(s)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36725" y="274638"/>
            <a:ext cx="6937375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1"/>
          <a:lstStyle/>
          <a:p>
            <a:pPr algn="ctr">
              <a:defRPr/>
            </a:pPr>
            <a:r>
              <a:rPr lang="en-US" sz="5200" kern="0" dirty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4</a:t>
            </a:r>
            <a:r>
              <a:rPr lang="en-US" sz="4400" kern="0" dirty="0">
                <a:solidFill>
                  <a:schemeClr val="tx2"/>
                </a:solidFill>
                <a:latin typeface="Berlin Sans FB Demi" pitchFamily="34" charset="0"/>
                <a:ea typeface="+mj-ea"/>
                <a:cs typeface="+mj-cs"/>
              </a:rPr>
              <a:t> Phases of Engagement</a:t>
            </a:r>
          </a:p>
        </p:txBody>
      </p:sp>
    </p:spTree>
    <p:extLst>
      <p:ext uri="{BB962C8B-B14F-4D97-AF65-F5344CB8AC3E}">
        <p14:creationId xmlns:p14="http://schemas.microsoft.com/office/powerpoint/2010/main" val="38337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8000">
        <p:fade/>
      </p:transition>
    </mc:Choice>
    <mc:Fallback xmlns="">
      <p:transition advClick="0" advTm="2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Content Placeholder 5" descr="SaveMeFlow.JPG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1"/>
            <a:ext cx="7935896" cy="5638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91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5000">
        <p:fade/>
      </p:transition>
    </mc:Choice>
    <mc:Fallback xmlns="">
      <p:transition advClick="0" advTm="7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2" y="2616200"/>
            <a:ext cx="3810000" cy="3175000"/>
          </a:xfrm>
        </p:spPr>
      </p:pic>
      <p:sp>
        <p:nvSpPr>
          <p:cNvPr id="4" name="TextBox 3"/>
          <p:cNvSpPr txBox="1"/>
          <p:nvPr/>
        </p:nvSpPr>
        <p:spPr>
          <a:xfrm>
            <a:off x="4004966" y="5410200"/>
            <a:ext cx="47580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What We Know 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200"/>
            <a:ext cx="4718826" cy="47837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626" y="604681"/>
            <a:ext cx="1604974" cy="190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76" y="152400"/>
            <a:ext cx="6246824" cy="5992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3733800"/>
            <a:ext cx="3554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12 IFCA Regional Churches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9</a:t>
            </a:r>
            <a:r>
              <a:rPr lang="en-US" sz="2000" b="1" dirty="0" smtClean="0"/>
              <a:t> Member Churches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3</a:t>
            </a:r>
            <a:r>
              <a:rPr lang="en-US" sz="2000" b="1" dirty="0" smtClean="0"/>
              <a:t> Associated Churches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5923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Fairview Heights IL</a:t>
            </a:r>
          </a:p>
          <a:p>
            <a:r>
              <a:rPr lang="en-US" dirty="0"/>
              <a:t>Alton IL</a:t>
            </a:r>
          </a:p>
          <a:p>
            <a:r>
              <a:rPr lang="en-US" dirty="0" smtClean="0"/>
              <a:t>Dittmer MO</a:t>
            </a:r>
          </a:p>
          <a:p>
            <a:r>
              <a:rPr lang="en-US" dirty="0" smtClean="0"/>
              <a:t>Eureka MO</a:t>
            </a:r>
          </a:p>
          <a:p>
            <a:r>
              <a:rPr lang="en-US" dirty="0" smtClean="0"/>
              <a:t>Wildwood MO</a:t>
            </a:r>
          </a:p>
          <a:p>
            <a:r>
              <a:rPr lang="en-US" dirty="0" smtClean="0"/>
              <a:t>Hazelwood MO</a:t>
            </a:r>
          </a:p>
          <a:p>
            <a:r>
              <a:rPr lang="en-US" dirty="0" smtClean="0"/>
              <a:t>Maryland Heights MO</a:t>
            </a:r>
          </a:p>
          <a:p>
            <a:r>
              <a:rPr lang="en-US" dirty="0" smtClean="0"/>
              <a:t>O’Fallon MO</a:t>
            </a:r>
          </a:p>
          <a:p>
            <a:r>
              <a:rPr lang="en-US" dirty="0" smtClean="0"/>
              <a:t>Owensville MO</a:t>
            </a:r>
          </a:p>
          <a:p>
            <a:r>
              <a:rPr lang="en-US" dirty="0" smtClean="0"/>
              <a:t>St. Louis MO</a:t>
            </a:r>
          </a:p>
          <a:p>
            <a:r>
              <a:rPr lang="en-US" dirty="0" smtClean="0"/>
              <a:t>Kahoka MO</a:t>
            </a:r>
          </a:p>
          <a:p>
            <a:r>
              <a:rPr lang="en-US" dirty="0" smtClean="0"/>
              <a:t>Brentwood MO</a:t>
            </a:r>
          </a:p>
        </p:txBody>
      </p:sp>
    </p:spTree>
    <p:extLst>
      <p:ext uri="{BB962C8B-B14F-4D97-AF65-F5344CB8AC3E}">
        <p14:creationId xmlns:p14="http://schemas.microsoft.com/office/powerpoint/2010/main" val="34766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1000">
        <p:fade/>
      </p:transition>
    </mc:Choice>
    <mc:Fallback xmlns="">
      <p:transition advClick="0" advTm="5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90743"/>
            <a:ext cx="5236965" cy="6157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25923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Fairview Heights IL</a:t>
            </a:r>
          </a:p>
          <a:p>
            <a:r>
              <a:rPr lang="en-US" dirty="0" smtClean="0"/>
              <a:t>Alton IL</a:t>
            </a:r>
          </a:p>
          <a:p>
            <a:r>
              <a:rPr lang="en-US" dirty="0" smtClean="0"/>
              <a:t>Dittmer MO</a:t>
            </a:r>
          </a:p>
          <a:p>
            <a:r>
              <a:rPr lang="en-US" dirty="0" smtClean="0"/>
              <a:t>Eureka MO</a:t>
            </a:r>
          </a:p>
          <a:p>
            <a:r>
              <a:rPr lang="en-US" dirty="0" smtClean="0"/>
              <a:t>Wildwood MO</a:t>
            </a:r>
          </a:p>
          <a:p>
            <a:r>
              <a:rPr lang="en-US" dirty="0" smtClean="0"/>
              <a:t>Hazelwood MO</a:t>
            </a:r>
          </a:p>
          <a:p>
            <a:r>
              <a:rPr lang="en-US" dirty="0" smtClean="0"/>
              <a:t>Maryland Heights MO</a:t>
            </a:r>
          </a:p>
          <a:p>
            <a:r>
              <a:rPr lang="en-US" dirty="0" smtClean="0"/>
              <a:t>O’Fallon MO</a:t>
            </a:r>
          </a:p>
          <a:p>
            <a:r>
              <a:rPr lang="en-US" dirty="0" smtClean="0"/>
              <a:t>St. Louis MO</a:t>
            </a:r>
          </a:p>
          <a:p>
            <a:r>
              <a:rPr lang="en-US" dirty="0" smtClean="0"/>
              <a:t>Brentwood MO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1971" y="4165937"/>
            <a:ext cx="3554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10 IFCA Regional Churches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/>
              <a:t>8</a:t>
            </a:r>
            <a:r>
              <a:rPr lang="en-US" sz="2000" b="1" dirty="0" smtClean="0"/>
              <a:t> Member Churches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2 Associated Churches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62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5000">
        <p:fade/>
      </p:transition>
    </mc:Choice>
    <mc:Fallback xmlns="">
      <p:transition advClick="0" advTm="3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2400"/>
            <a:ext cx="62484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533400"/>
            <a:ext cx="27029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St. Peters</a:t>
            </a:r>
          </a:p>
          <a:p>
            <a:r>
              <a:rPr lang="en-US" dirty="0" smtClean="0"/>
              <a:t>St. Louis</a:t>
            </a:r>
          </a:p>
          <a:p>
            <a:r>
              <a:rPr lang="en-US" dirty="0" smtClean="0"/>
              <a:t>St. Charles</a:t>
            </a:r>
          </a:p>
          <a:p>
            <a:r>
              <a:rPr lang="en-US" dirty="0" smtClean="0"/>
              <a:t>O’Fallon</a:t>
            </a:r>
          </a:p>
          <a:p>
            <a:r>
              <a:rPr lang="en-US" dirty="0" smtClean="0"/>
              <a:t>Florissant</a:t>
            </a:r>
          </a:p>
          <a:p>
            <a:r>
              <a:rPr lang="en-US" dirty="0" smtClean="0"/>
              <a:t>Columbia</a:t>
            </a:r>
          </a:p>
          <a:p>
            <a:endParaRPr lang="en-US" sz="2400" b="1" dirty="0"/>
          </a:p>
          <a:p>
            <a:r>
              <a:rPr lang="en-US" sz="2800" b="1" dirty="0" smtClean="0"/>
              <a:t>677,650 Souls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5985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1000">
        <p:fade/>
      </p:transition>
    </mc:Choice>
    <mc:Fallback xmlns="">
      <p:transition advClick="0" advTm="4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4" y="227014"/>
            <a:ext cx="6402386" cy="64023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228600"/>
            <a:ext cx="2454518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Chesterfield MO</a:t>
            </a:r>
          </a:p>
          <a:p>
            <a:r>
              <a:rPr lang="en-US" sz="1700" dirty="0" smtClean="0"/>
              <a:t>Oakville MO</a:t>
            </a:r>
          </a:p>
          <a:p>
            <a:r>
              <a:rPr lang="en-US" sz="1700" dirty="0" smtClean="0"/>
              <a:t>Wildwood MO</a:t>
            </a:r>
          </a:p>
          <a:p>
            <a:r>
              <a:rPr lang="en-US" sz="1700" dirty="0" smtClean="0"/>
              <a:t>University City MO</a:t>
            </a:r>
          </a:p>
          <a:p>
            <a:r>
              <a:rPr lang="en-US" sz="1700" dirty="0" smtClean="0"/>
              <a:t>Ballwin MO</a:t>
            </a:r>
          </a:p>
          <a:p>
            <a:r>
              <a:rPr lang="en-US" sz="1700" dirty="0" smtClean="0"/>
              <a:t>Wentzville MO</a:t>
            </a:r>
          </a:p>
          <a:p>
            <a:r>
              <a:rPr lang="en-US" sz="1700" dirty="0" smtClean="0"/>
              <a:t>Mehlville MO</a:t>
            </a:r>
          </a:p>
          <a:p>
            <a:r>
              <a:rPr lang="en-US" sz="1700" dirty="0" smtClean="0"/>
              <a:t>Kirkwood MO</a:t>
            </a:r>
          </a:p>
          <a:p>
            <a:r>
              <a:rPr lang="en-US" sz="1700" dirty="0" smtClean="0"/>
              <a:t>Maryland Heights MO</a:t>
            </a:r>
          </a:p>
          <a:p>
            <a:r>
              <a:rPr lang="en-US" sz="1700" dirty="0" smtClean="0"/>
              <a:t>Hazelwood MO</a:t>
            </a:r>
          </a:p>
          <a:p>
            <a:r>
              <a:rPr lang="en-US" sz="1700" dirty="0" smtClean="0"/>
              <a:t>Webster Groves MO</a:t>
            </a:r>
          </a:p>
          <a:p>
            <a:r>
              <a:rPr lang="en-US" sz="1700" dirty="0" smtClean="0"/>
              <a:t>Ferguson MO</a:t>
            </a:r>
          </a:p>
          <a:p>
            <a:r>
              <a:rPr lang="en-US" sz="1700" dirty="0" smtClean="0"/>
              <a:t>Arnold MO</a:t>
            </a:r>
          </a:p>
          <a:p>
            <a:r>
              <a:rPr lang="en-US" sz="1700" dirty="0" smtClean="0"/>
              <a:t>Affton MO</a:t>
            </a:r>
          </a:p>
          <a:p>
            <a:r>
              <a:rPr lang="en-US" sz="1700" dirty="0" smtClean="0"/>
              <a:t>Prairie Village MO</a:t>
            </a:r>
          </a:p>
          <a:p>
            <a:r>
              <a:rPr lang="en-US" sz="1700" smtClean="0"/>
              <a:t>Collinsville </a:t>
            </a:r>
            <a:r>
              <a:rPr lang="en-US" sz="1700" dirty="0" smtClean="0"/>
              <a:t>IL</a:t>
            </a:r>
          </a:p>
          <a:p>
            <a:r>
              <a:rPr lang="en-US" sz="1700" dirty="0" smtClean="0"/>
              <a:t>East St. Louis IL</a:t>
            </a:r>
          </a:p>
          <a:p>
            <a:r>
              <a:rPr lang="en-US" sz="1700" dirty="0" smtClean="0"/>
              <a:t>Belleville IL</a:t>
            </a:r>
          </a:p>
          <a:p>
            <a:r>
              <a:rPr lang="en-US" sz="1700" dirty="0" smtClean="0"/>
              <a:t>O’Fallon IL</a:t>
            </a:r>
          </a:p>
          <a:p>
            <a:r>
              <a:rPr lang="en-US" sz="1700" dirty="0" smtClean="0"/>
              <a:t>Granite City IL</a:t>
            </a:r>
          </a:p>
          <a:p>
            <a:r>
              <a:rPr lang="en-US" sz="2400" b="1" dirty="0" smtClean="0"/>
              <a:t>629,220 Souls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9580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7000">
        <p:fade/>
      </p:transition>
    </mc:Choice>
    <mc:Fallback xmlns="">
      <p:transition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0" y="615379"/>
            <a:ext cx="7628071" cy="4871021"/>
            <a:chOff x="685800" y="498698"/>
            <a:chExt cx="7628071" cy="4871021"/>
          </a:xfrm>
        </p:grpSpPr>
        <p:sp>
          <p:nvSpPr>
            <p:cNvPr id="2" name="Rectangle 1"/>
            <p:cNvSpPr/>
            <p:nvPr/>
          </p:nvSpPr>
          <p:spPr>
            <a:xfrm>
              <a:off x="685800" y="1676400"/>
              <a:ext cx="7424217" cy="369331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>
              <a:spAutoFit/>
            </a:bodyPr>
            <a:lstStyle/>
            <a:p>
              <a:endParaRPr lang="en-US" sz="2400" i="1" dirty="0" smtClean="0"/>
            </a:p>
            <a:p>
              <a:r>
                <a:rPr lang="en-US" sz="2400" i="1" dirty="0" smtClean="0"/>
                <a:t>“…a </a:t>
              </a:r>
              <a:r>
                <a:rPr lang="en-US" sz="2400" i="1" dirty="0"/>
                <a:t>perpetual </a:t>
              </a:r>
              <a:endParaRPr lang="en-US" sz="2400" i="1" dirty="0" smtClean="0"/>
            </a:p>
            <a:p>
              <a:r>
                <a:rPr lang="en-US" sz="2400" i="1" dirty="0" smtClean="0"/>
                <a:t>surge </a:t>
              </a:r>
              <a:r>
                <a:rPr lang="en-US" sz="2400" i="1" dirty="0"/>
                <a:t>of </a:t>
              </a:r>
              <a:r>
                <a:rPr lang="en-US" sz="2400" i="1" dirty="0" smtClean="0"/>
                <a:t>repro-</a:t>
              </a:r>
            </a:p>
            <a:p>
              <a:r>
                <a:rPr lang="en-US" sz="2400" i="1" dirty="0" err="1" smtClean="0"/>
                <a:t>ductive</a:t>
              </a:r>
              <a:r>
                <a:rPr lang="en-US" sz="2400" i="1" dirty="0" smtClean="0"/>
                <a:t> </a:t>
              </a:r>
              <a:r>
                <a:rPr lang="en-US" sz="2400" i="1" dirty="0"/>
                <a:t>IFCA </a:t>
              </a:r>
              <a:endParaRPr lang="en-US" sz="2400" i="1" dirty="0" smtClean="0"/>
            </a:p>
            <a:p>
              <a:r>
                <a:rPr lang="en-US" sz="2400" i="1" dirty="0" smtClean="0"/>
                <a:t>church planting</a:t>
              </a:r>
            </a:p>
            <a:p>
              <a:r>
                <a:rPr lang="en-US" sz="2400" i="1" dirty="0" smtClean="0"/>
                <a:t>efforts </a:t>
              </a:r>
              <a:r>
                <a:rPr lang="en-US" sz="2400" i="1" dirty="0"/>
                <a:t>incorporating the direct involvement of an ever increasing number of IFCA related churches and the IFCA Church Extension agencies throughout the United States</a:t>
              </a:r>
              <a:r>
                <a:rPr lang="en-US" sz="2400" i="1" dirty="0" smtClean="0"/>
                <a:t>.</a:t>
              </a:r>
            </a:p>
            <a:p>
              <a:r>
                <a:rPr lang="en-US" i="1" dirty="0"/>
                <a:t> 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498698"/>
              <a:ext cx="4961071" cy="2961132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3000">
        <p:fade/>
      </p:transition>
    </mc:Choice>
    <mc:Fallback xmlns="">
      <p:transition advClick="0" advTm="10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214" y="152400"/>
            <a:ext cx="64008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52400"/>
            <a:ext cx="2347117" cy="46166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Spanish Lake MO</a:t>
            </a:r>
          </a:p>
          <a:p>
            <a:r>
              <a:rPr lang="en-US" dirty="0" smtClean="0"/>
              <a:t>Manchester MO</a:t>
            </a:r>
          </a:p>
          <a:p>
            <a:r>
              <a:rPr lang="en-US" dirty="0" smtClean="0"/>
              <a:t>Hannibal MO</a:t>
            </a:r>
          </a:p>
          <a:p>
            <a:r>
              <a:rPr lang="en-US" dirty="0" smtClean="0"/>
              <a:t>Creve Coeur MO</a:t>
            </a:r>
          </a:p>
          <a:p>
            <a:r>
              <a:rPr lang="en-US" dirty="0" smtClean="0"/>
              <a:t>Kirksville MO</a:t>
            </a:r>
          </a:p>
          <a:p>
            <a:r>
              <a:rPr lang="en-US" dirty="0" smtClean="0"/>
              <a:t>LeMay MO</a:t>
            </a:r>
          </a:p>
          <a:p>
            <a:r>
              <a:rPr lang="en-US" dirty="0" smtClean="0"/>
              <a:t>Concord MO</a:t>
            </a:r>
          </a:p>
          <a:p>
            <a:r>
              <a:rPr lang="en-US" dirty="0" smtClean="0"/>
              <a:t>Farmington MO</a:t>
            </a:r>
          </a:p>
          <a:p>
            <a:r>
              <a:rPr lang="en-US" dirty="0" smtClean="0"/>
              <a:t>Overland MO</a:t>
            </a:r>
          </a:p>
          <a:p>
            <a:r>
              <a:rPr lang="en-US" dirty="0" smtClean="0"/>
              <a:t>Clayton MO</a:t>
            </a:r>
          </a:p>
          <a:p>
            <a:r>
              <a:rPr lang="en-US" dirty="0" smtClean="0"/>
              <a:t>Bridgeton MO</a:t>
            </a:r>
          </a:p>
          <a:p>
            <a:r>
              <a:rPr lang="en-US" dirty="0" smtClean="0"/>
              <a:t>Swansea IL</a:t>
            </a:r>
          </a:p>
          <a:p>
            <a:r>
              <a:rPr lang="en-US" dirty="0" smtClean="0"/>
              <a:t>Fairview Heights IL</a:t>
            </a:r>
          </a:p>
          <a:p>
            <a:r>
              <a:rPr lang="en-US" dirty="0" smtClean="0"/>
              <a:t>Cahokia IL</a:t>
            </a:r>
          </a:p>
          <a:p>
            <a:endParaRPr lang="en-US" b="1" dirty="0"/>
          </a:p>
          <a:p>
            <a:r>
              <a:rPr lang="en-US" sz="2400" b="1" dirty="0" smtClean="0"/>
              <a:t>228,769 Souls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593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76201"/>
            <a:ext cx="8172449" cy="59435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2438400"/>
            <a:ext cx="2286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 smtClean="0"/>
              <a:t>Communities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50K+ (5)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10-50K (30)</a:t>
            </a:r>
          </a:p>
          <a:p>
            <a:r>
              <a:rPr lang="en-US" b="1" dirty="0" smtClean="0"/>
              <a:t>Souls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1.29 Million+</a:t>
            </a:r>
          </a:p>
          <a:p>
            <a:pPr algn="ctr"/>
            <a:r>
              <a:rPr lang="en-US" b="1" dirty="0" smtClean="0"/>
              <a:t>- - -</a:t>
            </a:r>
          </a:p>
          <a:p>
            <a:pPr algn="ctr"/>
            <a:r>
              <a:rPr lang="en-US" b="1" dirty="0" smtClean="0"/>
              <a:t>IFCA Ministry</a:t>
            </a:r>
          </a:p>
          <a:p>
            <a:pPr algn="ctr"/>
            <a:r>
              <a:rPr lang="en-US" sz="4000" b="1" dirty="0" smtClean="0"/>
              <a:t>8</a:t>
            </a:r>
            <a:r>
              <a:rPr lang="en-US" b="1" dirty="0" smtClean="0"/>
              <a:t> 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6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2000">
        <p:fade/>
      </p:transition>
    </mc:Choice>
    <mc:Fallback xmlns="">
      <p:transition advClick="0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41000">
        <p:fade/>
      </p:transition>
    </mc:Choice>
    <mc:Fallback xmlns="">
      <p:transition advClick="0" advTm="4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5"/>
            <a:ext cx="9144000" cy="684252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379239">
            <a:off x="2245308" y="3299705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4401035">
            <a:off x="253305" y="2176939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738568">
            <a:off x="6107144" y="4214108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3738568">
            <a:off x="8071620" y="5387226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738568">
            <a:off x="6564345" y="3375908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738568">
            <a:off x="7995420" y="3710826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5655957">
            <a:off x="8415356" y="4707016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3738568">
            <a:off x="3135345" y="4518908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4000">
        <p:fade/>
      </p:transition>
    </mc:Choice>
    <mc:Fallback xmlns="">
      <p:transition advClick="0" advTm="6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24" y="159687"/>
            <a:ext cx="6249175" cy="6241113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629827">
            <a:off x="3860068" y="1825285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4401035">
            <a:off x="3072705" y="3995395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4401035">
            <a:off x="4520505" y="4223995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2907231">
            <a:off x="4528453" y="3346417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728760">
            <a:off x="8260459" y="5628483"/>
            <a:ext cx="604035" cy="3046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2000">
        <p:fade/>
      </p:transition>
    </mc:Choice>
    <mc:Fallback xmlns="">
      <p:transition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399"/>
            <a:ext cx="7499555" cy="596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3000">
        <p:fade/>
      </p:transition>
    </mc:Choice>
    <mc:Fallback xmlns="">
      <p:transition advClick="0" advTm="5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884903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3000">
        <p:fade/>
      </p:transition>
    </mc:Choice>
    <mc:Fallback xmlns="">
      <p:transition advClick="0" advTm="1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43200"/>
            <a:ext cx="861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For additional information, contact Midwest Church Extension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Henry Vosburgh, Executive Director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MCE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PO BOX 337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Remington IA 47977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765.714.3672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hlinkClick r:id="rId2"/>
              </a:rPr>
              <a:t>vosburgh@ifcamce.org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www.ifcamce.org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85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fade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71268"/>
            <a:ext cx="3132271" cy="18695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918" y="304800"/>
            <a:ext cx="1905000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237" y="2819400"/>
            <a:ext cx="4424363" cy="35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4000">
        <p:fade/>
      </p:transition>
    </mc:Choice>
    <mc:Fallback xmlns="">
      <p:transition advClick="0" advTm="5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274638"/>
            <a:ext cx="69342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6600" dirty="0" smtClean="0">
                <a:latin typeface="Berlin Sans FB Demi" pitchFamily="34" charset="0"/>
              </a:rPr>
              <a:t>MCESP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447800"/>
            <a:ext cx="3581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6600" dirty="0" smtClean="0">
                <a:latin typeface="Berlin Sans FB" pitchFamily="34" charset="0"/>
              </a:rPr>
              <a:t>M</a:t>
            </a:r>
            <a:r>
              <a:rPr lang="en-US" sz="5400" dirty="0" smtClean="0">
                <a:latin typeface="Berlin Sans FB" pitchFamily="34" charset="0"/>
              </a:rPr>
              <a:t>idwest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6600" dirty="0" smtClean="0">
                <a:latin typeface="Berlin Sans FB" pitchFamily="34" charset="0"/>
              </a:rPr>
              <a:t>C</a:t>
            </a:r>
            <a:r>
              <a:rPr lang="en-US" sz="5400" dirty="0" smtClean="0">
                <a:latin typeface="Berlin Sans FB" pitchFamily="34" charset="0"/>
              </a:rPr>
              <a:t>hurch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6600" dirty="0" smtClean="0">
                <a:latin typeface="Berlin Sans FB" pitchFamily="34" charset="0"/>
              </a:rPr>
              <a:t>E</a:t>
            </a:r>
            <a:r>
              <a:rPr lang="en-US" sz="5400" dirty="0" smtClean="0">
                <a:latin typeface="Berlin Sans FB" pitchFamily="34" charset="0"/>
              </a:rPr>
              <a:t>xtension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6600" dirty="0" smtClean="0">
                <a:latin typeface="Berlin Sans FB" pitchFamily="34" charset="0"/>
              </a:rPr>
              <a:t>S</a:t>
            </a:r>
            <a:r>
              <a:rPr lang="en-US" sz="5400" dirty="0" smtClean="0">
                <a:latin typeface="Berlin Sans FB" pitchFamily="34" charset="0"/>
              </a:rPr>
              <a:t>trategic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6600" dirty="0" smtClean="0">
                <a:latin typeface="Berlin Sans FB" pitchFamily="34" charset="0"/>
              </a:rPr>
              <a:t>P</a:t>
            </a:r>
            <a:r>
              <a:rPr lang="en-US" sz="5400" dirty="0" smtClean="0">
                <a:latin typeface="Berlin Sans FB" pitchFamily="34" charset="0"/>
              </a:rPr>
              <a:t>lanning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800600" y="1600200"/>
            <a:ext cx="35814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/>
              <a:t>O</a:t>
            </a:r>
            <a:r>
              <a:rPr lang="en-US" sz="3200" dirty="0" smtClean="0"/>
              <a:t>rganizational efficiency and effectiveness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050" dirty="0" smtClean="0"/>
          </a:p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Relates everything that MCE does to the strategic …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1050" b="1" i="1" dirty="0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6600" i="1" dirty="0" smtClean="0">
                <a:latin typeface="Berlin Sans FB" pitchFamily="34" charset="0"/>
              </a:rPr>
              <a:t>“</a:t>
            </a:r>
            <a:r>
              <a:rPr lang="en-US" sz="6600" i="1" dirty="0" err="1" smtClean="0">
                <a:latin typeface="Berlin Sans FB" pitchFamily="34" charset="0"/>
              </a:rPr>
              <a:t>MCEnd</a:t>
            </a:r>
            <a:r>
              <a:rPr lang="en-US" sz="6600" i="1" dirty="0" smtClean="0">
                <a:latin typeface="Berlin Sans FB" pitchFamily="34" charset="0"/>
              </a:rPr>
              <a:t>”</a:t>
            </a:r>
            <a:r>
              <a:rPr lang="en-US" sz="4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641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24000">
        <p:fade/>
      </p:transition>
    </mc:Choice>
    <mc:Fallback xmlns="">
      <p:transition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60"/>
                            </p:stCondLst>
                            <p:childTnLst>
                              <p:par>
                                <p:cTn id="2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20"/>
                            </p:stCondLst>
                            <p:childTnLst>
                              <p:par>
                                <p:cTn id="3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36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6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9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60"/>
                            </p:stCondLst>
                            <p:childTnLst>
                              <p:par>
                                <p:cTn id="4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79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3625" y="274638"/>
            <a:ext cx="6937375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5400" dirty="0" err="1" smtClean="0">
                <a:latin typeface="Berlin Sans FB Demi" pitchFamily="34" charset="0"/>
              </a:rPr>
              <a:t>MCWhat</a:t>
            </a:r>
            <a:r>
              <a:rPr lang="en-US" sz="5400" dirty="0" smtClean="0">
                <a:latin typeface="Berlin Sans FB Demi" pitchFamily="34" charset="0"/>
              </a:rPr>
              <a:t>?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57200" y="1600200"/>
            <a:ext cx="49530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buFontTx/>
              <a:buNone/>
            </a:pPr>
            <a:r>
              <a:rPr lang="en-US" sz="3000" b="1" i="1" dirty="0" smtClean="0"/>
              <a:t>“The permeation of every identifiable Midwestern community with the hope of the Gospel through the biblical ministry of reproductive IFCA International churches.”</a:t>
            </a:r>
            <a:r>
              <a:rPr lang="en-US" sz="3000" dirty="0" smtClean="0"/>
              <a:t> </a:t>
            </a:r>
          </a:p>
        </p:txBody>
      </p:sp>
      <p:pic>
        <p:nvPicPr>
          <p:cNvPr id="80902" name="Picture 6" descr="j02404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724150" cy="199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5638800" y="4648200"/>
            <a:ext cx="2667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Berlin Sans FB Demi" pitchFamily="34" charset="0"/>
              </a:rPr>
              <a:t>MCEnd!</a:t>
            </a:r>
          </a:p>
        </p:txBody>
      </p:sp>
    </p:spTree>
    <p:extLst>
      <p:ext uri="{BB962C8B-B14F-4D97-AF65-F5344CB8AC3E}">
        <p14:creationId xmlns:p14="http://schemas.microsoft.com/office/powerpoint/2010/main" val="166273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19000">
        <p:fade/>
      </p:transition>
    </mc:Choice>
    <mc:Fallback xmlns="">
      <p:transition advClick="0" advTm="11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1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1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0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SAVEME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84163"/>
            <a:ext cx="2805113" cy="5768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00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000">
        <p:fade/>
      </p:transition>
    </mc:Choice>
    <mc:Fallback xmlns="">
      <p:transition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274638"/>
            <a:ext cx="39449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Survey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272088" y="1295400"/>
            <a:ext cx="34099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dirty="0">
                <a:latin typeface="Californian FB" pitchFamily="18" charset="0"/>
              </a:rPr>
              <a:t>P</a:t>
            </a:r>
            <a:r>
              <a:rPr lang="en-US" sz="2800" b="1" dirty="0" smtClean="0">
                <a:latin typeface="Californian FB" pitchFamily="18" charset="0"/>
              </a:rPr>
              <a:t>opulation centers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dirty="0" smtClean="0">
                <a:latin typeface="Californian FB" pitchFamily="18" charset="0"/>
              </a:rPr>
              <a:t>Metropolitan communities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dirty="0" err="1" smtClean="0">
                <a:latin typeface="Californian FB" pitchFamily="18" charset="0"/>
              </a:rPr>
              <a:t>Micropolitan</a:t>
            </a:r>
            <a:r>
              <a:rPr lang="en-US" sz="2200" dirty="0" smtClean="0">
                <a:latin typeface="Californian FB" pitchFamily="18" charset="0"/>
              </a:rPr>
              <a:t> communities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dirty="0" err="1" smtClean="0">
                <a:latin typeface="Californian FB" pitchFamily="18" charset="0"/>
              </a:rPr>
              <a:t>Antepolitan</a:t>
            </a:r>
            <a:r>
              <a:rPr lang="en-US" sz="2200" dirty="0" smtClean="0">
                <a:latin typeface="Californian FB" pitchFamily="18" charset="0"/>
              </a:rPr>
              <a:t> communities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200" dirty="0" err="1" smtClean="0">
                <a:latin typeface="Californian FB" pitchFamily="18" charset="0"/>
              </a:rPr>
              <a:t>Isopolitan</a:t>
            </a:r>
            <a:r>
              <a:rPr lang="en-US" sz="2200" dirty="0" smtClean="0">
                <a:latin typeface="Californian FB" pitchFamily="18" charset="0"/>
              </a:rPr>
              <a:t> communities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dirty="0" smtClean="0">
              <a:latin typeface="Californian FB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3576"/>
            <a:ext cx="3639312" cy="39319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4181650" cy="2985958"/>
          </a:xfrm>
        </p:spPr>
      </p:pic>
      <p:pic>
        <p:nvPicPr>
          <p:cNvPr id="9" name="Picture 6" descr="SAVEME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2"/>
          <a:stretch/>
        </p:blipFill>
        <p:spPr bwMode="auto">
          <a:xfrm>
            <a:off x="1914858" y="4745831"/>
            <a:ext cx="1943196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99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1000">
        <p:fade/>
      </p:transition>
    </mc:Choice>
    <mc:Fallback xmlns="">
      <p:transition advClick="0" advTm="5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48200" y="274638"/>
            <a:ext cx="39449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Berlin Sans FB Demi" pitchFamily="34" charset="0"/>
              </a:rPr>
              <a:t>Survey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5272088" y="1295400"/>
            <a:ext cx="340995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Californian FB" pitchFamily="18" charset="0"/>
              </a:rPr>
              <a:t>Population Centers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Californian FB" pitchFamily="18" charset="0"/>
              </a:rPr>
              <a:t>Demographics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Californian FB" pitchFamily="18" charset="0"/>
              </a:rPr>
              <a:t>Historical Context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Californian FB" pitchFamily="18" charset="0"/>
              </a:rPr>
              <a:t>Spiritual Context</a:t>
            </a:r>
            <a:endParaRPr lang="en-US" sz="2200" dirty="0" smtClean="0">
              <a:latin typeface="Californian FB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200" dirty="0" smtClean="0">
              <a:latin typeface="Californian FB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73576"/>
            <a:ext cx="3639312" cy="393192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581400"/>
            <a:ext cx="4181650" cy="2985958"/>
          </a:xfrm>
        </p:spPr>
      </p:pic>
      <p:pic>
        <p:nvPicPr>
          <p:cNvPr id="6" name="Picture 6" descr="SAVEME0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92"/>
          <a:stretch/>
        </p:blipFill>
        <p:spPr bwMode="auto">
          <a:xfrm>
            <a:off x="1914858" y="4745831"/>
            <a:ext cx="1943196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28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557</Words>
  <Application>Microsoft Office PowerPoint</Application>
  <PresentationFormat>On-screen Show (4:3)</PresentationFormat>
  <Paragraphs>204</Paragraphs>
  <Slides>37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PowerPoint Presentation</vt:lpstr>
      <vt:lpstr>PowerPoint Presentation</vt:lpstr>
      <vt:lpstr>PowerPoint Presentation</vt:lpstr>
      <vt:lpstr>PowerPoint Presentation</vt:lpstr>
      <vt:lpstr>MCESP</vt:lpstr>
      <vt:lpstr>MCWhat?</vt:lpstr>
      <vt:lpstr>PowerPoint Presentation</vt:lpstr>
      <vt:lpstr>Survey</vt:lpstr>
      <vt:lpstr>Survey</vt:lpstr>
      <vt:lpstr>PowerPoint Presentation</vt:lpstr>
      <vt:lpstr>Alliances</vt:lpstr>
      <vt:lpstr>PowerPoint Presentation</vt:lpstr>
      <vt:lpstr>Viability Assessment</vt:lpstr>
      <vt:lpstr>PowerPoint Presentation</vt:lpstr>
      <vt:lpstr>Enlistment</vt:lpstr>
      <vt:lpstr>PowerPoint Presentation</vt:lpstr>
      <vt:lpstr>Mobilization</vt:lpstr>
      <vt:lpstr>PowerPoint Presentation</vt:lpstr>
      <vt:lpstr>Engagement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2012-06-01T12:05:03Z</dcterms:created>
  <dcterms:modified xsi:type="dcterms:W3CDTF">2012-09-20T15:25:47Z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