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2448" y="84"/>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6858000" cy="9144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6787050B-6721-46BE-BA72-7E7B9ACCED10}" type="datetimeFigureOut">
              <a:rPr lang="en-US" smtClean="0"/>
              <a:t>1/12/2018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1716E89-5C32-4510-B25D-908F4B7EDC41}" type="slidenum">
              <a:rPr lang="en-US" smtClean="0"/>
              <a:t>‹#›</a:t>
            </a:fld>
            <a:endParaRPr lang="en-US"/>
          </a:p>
        </p:txBody>
      </p:sp>
      <p:grpSp>
        <p:nvGrpSpPr>
          <p:cNvPr id="8" name="Group 7"/>
          <p:cNvGrpSpPr/>
          <p:nvPr/>
        </p:nvGrpSpPr>
        <p:grpSpPr>
          <a:xfrm>
            <a:off x="895575" y="3850041"/>
            <a:ext cx="5084333" cy="923330"/>
            <a:chOff x="1172584" y="1381459"/>
            <a:chExt cx="6779110" cy="692497"/>
          </a:xfrm>
          <a:effectLst>
            <a:outerShdw blurRad="38100" dist="12700" dir="16200000" rotWithShape="0">
              <a:prstClr val="black">
                <a:alpha val="30000"/>
              </a:prstClr>
            </a:outerShdw>
          </a:effectLst>
        </p:grpSpPr>
        <p:sp>
          <p:nvSpPr>
            <p:cNvPr id="9" name="TextBox 8"/>
            <p:cNvSpPr txBox="1"/>
            <p:nvPr/>
          </p:nvSpPr>
          <p:spPr>
            <a:xfrm>
              <a:off x="4147073" y="1381459"/>
              <a:ext cx="1169551" cy="692497"/>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887506" y="1850316"/>
            <a:ext cx="5082989" cy="2309309"/>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028700" y="5023816"/>
            <a:ext cx="4800600" cy="23368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87050B-6721-46BE-BA72-7E7B9ACCED10}"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16E89-5C32-4510-B25D-908F4B7EDC41}" type="slidenum">
              <a:rPr lang="en-US" smtClean="0"/>
              <a:t>‹#›</a:t>
            </a:fld>
            <a:endParaRPr lang="en-US"/>
          </a:p>
        </p:txBody>
      </p:sp>
      <p:grpSp>
        <p:nvGrpSpPr>
          <p:cNvPr id="11" name="Group 10"/>
          <p:cNvGrpSpPr/>
          <p:nvPr/>
        </p:nvGrpSpPr>
        <p:grpSpPr>
          <a:xfrm>
            <a:off x="879438" y="1856290"/>
            <a:ext cx="5084333" cy="923330"/>
            <a:chOff x="1172584" y="1381459"/>
            <a:chExt cx="6779110" cy="692497"/>
          </a:xfrm>
        </p:grpSpPr>
        <p:sp>
          <p:nvSpPr>
            <p:cNvPr id="15" name="TextBox 14"/>
            <p:cNvSpPr txBox="1"/>
            <p:nvPr/>
          </p:nvSpPr>
          <p:spPr>
            <a:xfrm>
              <a:off x="4147073" y="1381459"/>
              <a:ext cx="1169551" cy="692497"/>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74920" y="745865"/>
            <a:ext cx="1258645" cy="742235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6366" y="1133139"/>
            <a:ext cx="4130938" cy="66984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87050B-6721-46BE-BA72-7E7B9ACCED10}"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16E89-5C32-4510-B25D-908F4B7EDC41}" type="slidenum">
              <a:rPr lang="en-US" smtClean="0"/>
              <a:t>‹#›</a:t>
            </a:fld>
            <a:endParaRPr lang="en-US"/>
          </a:p>
        </p:txBody>
      </p:sp>
      <p:grpSp>
        <p:nvGrpSpPr>
          <p:cNvPr id="11" name="Group 10"/>
          <p:cNvGrpSpPr/>
          <p:nvPr/>
        </p:nvGrpSpPr>
        <p:grpSpPr>
          <a:xfrm rot="5400000">
            <a:off x="1333410" y="3994986"/>
            <a:ext cx="7306872" cy="923330"/>
            <a:chOff x="1815339" y="1227570"/>
            <a:chExt cx="5480154" cy="1231106"/>
          </a:xfrm>
        </p:grpSpPr>
        <p:sp>
          <p:nvSpPr>
            <p:cNvPr id="12" name="TextBox 11"/>
            <p:cNvSpPr txBox="1"/>
            <p:nvPr/>
          </p:nvSpPr>
          <p:spPr>
            <a:xfrm>
              <a:off x="4256718" y="1227570"/>
              <a:ext cx="657872" cy="1231106"/>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87050B-6721-46BE-BA72-7E7B9ACCED10}"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16E89-5C32-4510-B25D-908F4B7EDC41}" type="slidenum">
              <a:rPr lang="en-US" smtClean="0"/>
              <a:t>‹#›</a:t>
            </a:fld>
            <a:endParaRPr lang="en-US"/>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879438" y="1856290"/>
            <a:ext cx="5084333" cy="923330"/>
            <a:chOff x="1172584" y="1381459"/>
            <a:chExt cx="6779110" cy="692497"/>
          </a:xfrm>
        </p:grpSpPr>
        <p:sp>
          <p:nvSpPr>
            <p:cNvPr id="13" name="TextBox 12"/>
            <p:cNvSpPr txBox="1"/>
            <p:nvPr/>
          </p:nvSpPr>
          <p:spPr>
            <a:xfrm>
              <a:off x="4147073" y="1381459"/>
              <a:ext cx="1169551" cy="692497"/>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6858000" cy="9144000"/>
          </a:xfrm>
          <a:prstGeom prst="rect">
            <a:avLst/>
          </a:prstGeom>
        </p:spPr>
      </p:pic>
      <p:grpSp>
        <p:nvGrpSpPr>
          <p:cNvPr id="7" name="Group 7"/>
          <p:cNvGrpSpPr/>
          <p:nvPr/>
        </p:nvGrpSpPr>
        <p:grpSpPr>
          <a:xfrm>
            <a:off x="879438" y="3850106"/>
            <a:ext cx="5084333" cy="923330"/>
            <a:chOff x="1172584" y="1381459"/>
            <a:chExt cx="6779110" cy="692497"/>
          </a:xfrm>
        </p:grpSpPr>
        <p:sp>
          <p:nvSpPr>
            <p:cNvPr id="9" name="TextBox 8"/>
            <p:cNvSpPr txBox="1"/>
            <p:nvPr/>
          </p:nvSpPr>
          <p:spPr>
            <a:xfrm>
              <a:off x="4147073" y="1381459"/>
              <a:ext cx="1169551" cy="692497"/>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517530" y="1606476"/>
            <a:ext cx="5816035" cy="2547621"/>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24437" y="5023089"/>
            <a:ext cx="5801060" cy="2000249"/>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87050B-6721-46BE-BA72-7E7B9ACCED10}"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16E89-5C32-4510-B25D-908F4B7EDC4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787050B-6721-46BE-BA72-7E7B9ACCED10}"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716E89-5C32-4510-B25D-908F4B7EDC41}"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879438" y="1856290"/>
            <a:ext cx="5084333" cy="923330"/>
            <a:chOff x="1172584" y="1381459"/>
            <a:chExt cx="6779110" cy="692497"/>
          </a:xfrm>
        </p:grpSpPr>
        <p:sp>
          <p:nvSpPr>
            <p:cNvPr id="14" name="TextBox 13"/>
            <p:cNvSpPr txBox="1"/>
            <p:nvPr/>
          </p:nvSpPr>
          <p:spPr>
            <a:xfrm>
              <a:off x="4147073" y="1381459"/>
              <a:ext cx="1169551" cy="692497"/>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514350" y="2987040"/>
            <a:ext cx="2852928" cy="5169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3483863" y="2987040"/>
            <a:ext cx="2852928" cy="5169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788670" y="2987040"/>
            <a:ext cx="2581835" cy="877824"/>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6366" y="3930127"/>
            <a:ext cx="2852928" cy="42306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51730" y="2987040"/>
            <a:ext cx="2585466" cy="877824"/>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3925824"/>
            <a:ext cx="2849796" cy="42306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87050B-6721-46BE-BA72-7E7B9ACCED10}"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716E89-5C32-4510-B25D-908F4B7EDC41}" type="slidenum">
              <a:rPr lang="en-US" smtClean="0"/>
              <a:t>‹#›</a:t>
            </a:fld>
            <a:endParaRPr lang="en-US"/>
          </a:p>
        </p:txBody>
      </p:sp>
      <p:grpSp>
        <p:nvGrpSpPr>
          <p:cNvPr id="14" name="Group 13"/>
          <p:cNvGrpSpPr/>
          <p:nvPr/>
        </p:nvGrpSpPr>
        <p:grpSpPr>
          <a:xfrm>
            <a:off x="879438" y="1856290"/>
            <a:ext cx="5084333" cy="923330"/>
            <a:chOff x="1172584" y="1381459"/>
            <a:chExt cx="6779110" cy="692497"/>
          </a:xfrm>
        </p:grpSpPr>
        <p:sp>
          <p:nvSpPr>
            <p:cNvPr id="16" name="TextBox 15"/>
            <p:cNvSpPr txBox="1"/>
            <p:nvPr/>
          </p:nvSpPr>
          <p:spPr>
            <a:xfrm>
              <a:off x="4147073" y="1381459"/>
              <a:ext cx="1169551" cy="692497"/>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87050B-6721-46BE-BA72-7E7B9ACCED10}"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716E89-5C32-4510-B25D-908F4B7EDC41}" type="slidenum">
              <a:rPr lang="en-US" smtClean="0"/>
              <a:t>‹#›</a:t>
            </a:fld>
            <a:endParaRPr lang="en-US"/>
          </a:p>
        </p:txBody>
      </p:sp>
      <p:grpSp>
        <p:nvGrpSpPr>
          <p:cNvPr id="10" name="Group 9"/>
          <p:cNvGrpSpPr/>
          <p:nvPr/>
        </p:nvGrpSpPr>
        <p:grpSpPr>
          <a:xfrm>
            <a:off x="879438" y="1856290"/>
            <a:ext cx="5084333" cy="923330"/>
            <a:chOff x="1172584" y="1381459"/>
            <a:chExt cx="6779110" cy="692497"/>
          </a:xfrm>
        </p:grpSpPr>
        <p:sp>
          <p:nvSpPr>
            <p:cNvPr id="14" name="TextBox 13"/>
            <p:cNvSpPr txBox="1"/>
            <p:nvPr/>
          </p:nvSpPr>
          <p:spPr>
            <a:xfrm>
              <a:off x="4147073" y="1381459"/>
              <a:ext cx="1169551" cy="692497"/>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7050B-6721-46BE-BA72-7E7B9ACCED10}"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716E89-5C32-4510-B25D-908F4B7EDC4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75935" y="2237594"/>
            <a:ext cx="2566862" cy="2515895"/>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519001" y="745865"/>
            <a:ext cx="3087500" cy="7422353"/>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775935" y="4805084"/>
            <a:ext cx="2558794" cy="3356385"/>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87050B-6721-46BE-BA72-7E7B9ACCED10}"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716E89-5C32-4510-B25D-908F4B7EDC4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299" y="6225091"/>
            <a:ext cx="5825266" cy="85963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1637844" y="889286"/>
            <a:ext cx="3579117" cy="4797355"/>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16367" y="7099075"/>
            <a:ext cx="5817198" cy="1073149"/>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87050B-6721-46BE-BA72-7E7B9ACCED10}"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716E89-5C32-4510-B25D-908F4B7EDC4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16368" y="760208"/>
            <a:ext cx="5817197" cy="1405667"/>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24436" y="2997797"/>
            <a:ext cx="5809129" cy="51704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0284" y="8215257"/>
            <a:ext cx="1600200" cy="486833"/>
          </a:xfrm>
          <a:prstGeom prst="rect">
            <a:avLst/>
          </a:prstGeom>
        </p:spPr>
        <p:txBody>
          <a:bodyPr vert="horz" lIns="91440" tIns="45720" rIns="91440" bIns="45720" rtlCol="0" anchor="ctr"/>
          <a:lstStyle>
            <a:lvl1pPr algn="l">
              <a:defRPr sz="1200">
                <a:solidFill>
                  <a:schemeClr val="tx2"/>
                </a:solidFill>
              </a:defRPr>
            </a:lvl1pPr>
          </a:lstStyle>
          <a:p>
            <a:fld id="{6787050B-6721-46BE-BA72-7E7B9ACCED10}" type="datetimeFigureOut">
              <a:rPr lang="en-US" smtClean="0"/>
              <a:t>1/12/2018</a:t>
            </a:fld>
            <a:endParaRPr lang="en-US"/>
          </a:p>
        </p:txBody>
      </p:sp>
      <p:sp>
        <p:nvSpPr>
          <p:cNvPr id="5" name="Footer Placeholder 4"/>
          <p:cNvSpPr>
            <a:spLocks noGrp="1"/>
          </p:cNvSpPr>
          <p:nvPr>
            <p:ph type="ftr" sz="quarter" idx="3"/>
          </p:nvPr>
        </p:nvSpPr>
        <p:spPr>
          <a:xfrm>
            <a:off x="2343150" y="8215257"/>
            <a:ext cx="2171700" cy="486833"/>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4979448" y="8215257"/>
            <a:ext cx="1600200" cy="486833"/>
          </a:xfrm>
          <a:prstGeom prst="rect">
            <a:avLst/>
          </a:prstGeom>
        </p:spPr>
        <p:txBody>
          <a:bodyPr vert="horz" lIns="91440" tIns="45720" rIns="91440" bIns="45720" rtlCol="0" anchor="ctr"/>
          <a:lstStyle>
            <a:lvl1pPr algn="r">
              <a:defRPr sz="1200">
                <a:solidFill>
                  <a:schemeClr val="tx2"/>
                </a:solidFill>
              </a:defRPr>
            </a:lvl1pPr>
          </a:lstStyle>
          <a:p>
            <a:fld id="{41716E89-5C32-4510-B25D-908F4B7EDC4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vosburgh@ifcamce.org?subject=What%20MCE%20Does%20Contac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ifca.org/" TargetMode="External"/><Relationship Id="rId2" Type="http://schemas.openxmlformats.org/officeDocument/2006/relationships/hyperlink" Target="http://ifcamce.org/" TargetMode="Externa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Does</a:t>
            </a:r>
            <a:br>
              <a:rPr lang="en-US" dirty="0"/>
            </a:br>
            <a:r>
              <a:rPr lang="en-US" dirty="0"/>
              <a:t>MCE Do?</a:t>
            </a:r>
          </a:p>
        </p:txBody>
      </p:sp>
      <p:sp>
        <p:nvSpPr>
          <p:cNvPr id="3" name="Subtitle 2"/>
          <p:cNvSpPr>
            <a:spLocks noGrp="1"/>
          </p:cNvSpPr>
          <p:nvPr>
            <p:ph type="subTitle" idx="1"/>
          </p:nvPr>
        </p:nvSpPr>
        <p:spPr/>
        <p:txBody>
          <a:bodyPr/>
          <a:lstStyle/>
          <a:p>
            <a:r>
              <a:rPr lang="en-US" dirty="0"/>
              <a:t>An overview of the ministry of Midwest Church Extension and how we demonstrate that we are a Great Commission ministry.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6934200"/>
            <a:ext cx="5561501" cy="1600200"/>
          </a:xfrm>
          <a:prstGeom prst="rect">
            <a:avLst/>
          </a:prstGeom>
        </p:spPr>
      </p:pic>
    </p:spTree>
    <p:extLst>
      <p:ext uri="{BB962C8B-B14F-4D97-AF65-F5344CB8AC3E}">
        <p14:creationId xmlns:p14="http://schemas.microsoft.com/office/powerpoint/2010/main" val="93139898"/>
      </p:ext>
    </p:extLst>
  </p:cSld>
  <p:clrMapOvr>
    <a:masterClrMapping/>
  </p:clrMapOvr>
  <mc:AlternateContent xmlns:mc="http://schemas.openxmlformats.org/markup-compatibility/2006" xmlns:p14="http://schemas.microsoft.com/office/powerpoint/2010/main">
    <mc:Choice Requires="p14">
      <p:transition spd="slow" advTm="5666">
        <p14:reveal/>
      </p:transition>
    </mc:Choice>
    <mc:Fallback xmlns="">
      <p:transition spd="slow" advTm="5666">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4436" y="2997796"/>
            <a:ext cx="5809129" cy="5689003"/>
          </a:xfrm>
        </p:spPr>
        <p:txBody>
          <a:bodyPr>
            <a:normAutofit lnSpcReduction="10000"/>
          </a:bodyPr>
          <a:lstStyle/>
          <a:p>
            <a:r>
              <a:rPr lang="en-US" b="1" i="1" dirty="0"/>
              <a:t> Equipping Churches to Plant Again</a:t>
            </a:r>
            <a:endParaRPr lang="en-US" dirty="0"/>
          </a:p>
          <a:p>
            <a:pPr lvl="1"/>
            <a:r>
              <a:rPr lang="en-US" dirty="0"/>
              <a:t>MCE believes that the burden of fulfilling the Great Commission through the ministry of church planting is properly borne by the local church itself.  Every local church was a church plant at one time in its life.  Since healthy, living things reproduce themselves MCE believes that every church ought to have an eye toward planting a church … reproducing itself … in the “next community”.  MCE church plants are intentionally “wired” that way and we stand ready to assist local churches who seek our counsel and/or assistance in making it happen in their experience.</a:t>
            </a:r>
          </a:p>
        </p:txBody>
      </p:sp>
      <p:sp>
        <p:nvSpPr>
          <p:cNvPr id="3" name="Title 2"/>
          <p:cNvSpPr>
            <a:spLocks noGrp="1"/>
          </p:cNvSpPr>
          <p:nvPr>
            <p:ph type="title"/>
          </p:nvPr>
        </p:nvSpPr>
        <p:spPr/>
        <p:txBody>
          <a:bodyPr/>
          <a:lstStyle/>
          <a:p>
            <a:r>
              <a:rPr lang="en-US" dirty="0"/>
              <a:t>Reproducing</a:t>
            </a:r>
          </a:p>
        </p:txBody>
      </p:sp>
    </p:spTree>
    <p:extLst>
      <p:ext uri="{BB962C8B-B14F-4D97-AF65-F5344CB8AC3E}">
        <p14:creationId xmlns:p14="http://schemas.microsoft.com/office/powerpoint/2010/main" val="3564141005"/>
      </p:ext>
    </p:extLst>
  </p:cSld>
  <p:clrMapOvr>
    <a:masterClrMapping/>
  </p:clrMapOvr>
  <mc:AlternateContent xmlns:mc="http://schemas.openxmlformats.org/markup-compatibility/2006" xmlns:p14="http://schemas.microsoft.com/office/powerpoint/2010/main">
    <mc:Choice Requires="p14">
      <p:transition spd="slow" advTm="24431">
        <p14:reveal/>
      </p:transition>
    </mc:Choice>
    <mc:Fallback xmlns="">
      <p:transition spd="slow" advTm="24431">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MCE’s ministry is geared toward the permeation of every identifiable Midwestern community with the hope of the Gospel through the biblical ministry of reproductive IFCA International churches. Chances are there is a need for such a church in your community or in a nearby one.  </a:t>
            </a:r>
            <a:r>
              <a:rPr lang="en-US" dirty="0">
                <a:hlinkClick r:id="rId2"/>
              </a:rPr>
              <a:t>Contact us</a:t>
            </a:r>
            <a:r>
              <a:rPr lang="en-US" dirty="0"/>
              <a:t> to begin discussing the possibilities that may exist for establishing one.</a:t>
            </a:r>
          </a:p>
          <a:p>
            <a:endParaRPr lang="en-US" dirty="0"/>
          </a:p>
          <a:p>
            <a:r>
              <a:rPr lang="en-US" dirty="0"/>
              <a:t>Are you interested in the possibility of planting a church as an MCE missionary pastor?  Call or write today and let’s explore any existing opportunities for which you may be suited.</a:t>
            </a:r>
          </a:p>
        </p:txBody>
      </p:sp>
      <p:sp>
        <p:nvSpPr>
          <p:cNvPr id="3" name="Title 2"/>
          <p:cNvSpPr>
            <a:spLocks noGrp="1"/>
          </p:cNvSpPr>
          <p:nvPr>
            <p:ph type="title"/>
          </p:nvPr>
        </p:nvSpPr>
        <p:spPr/>
        <p:txBody>
          <a:bodyPr/>
          <a:lstStyle/>
          <a:p>
            <a:r>
              <a:rPr lang="en-US" sz="4400" dirty="0"/>
              <a:t>Planting Today For A Harvest Tomorrow</a:t>
            </a:r>
          </a:p>
        </p:txBody>
      </p:sp>
    </p:spTree>
    <p:extLst>
      <p:ext uri="{BB962C8B-B14F-4D97-AF65-F5344CB8AC3E}">
        <p14:creationId xmlns:p14="http://schemas.microsoft.com/office/powerpoint/2010/main" val="3319158423"/>
      </p:ext>
    </p:extLst>
  </p:cSld>
  <p:clrMapOvr>
    <a:masterClrMapping/>
  </p:clrMapOvr>
  <mc:AlternateContent xmlns:mc="http://schemas.openxmlformats.org/markup-compatibility/2006" xmlns:p14="http://schemas.microsoft.com/office/powerpoint/2010/main">
    <mc:Choice Requires="p14">
      <p:transition spd="slow" advTm="19413">
        <p14:reveal/>
      </p:transition>
    </mc:Choice>
    <mc:Fallback xmlns="">
      <p:transition spd="slow" advTm="19413">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dirty="0"/>
              <a:t>Midwest Church Extension</a:t>
            </a:r>
          </a:p>
          <a:p>
            <a:pPr marL="0" indent="0" algn="ctr">
              <a:buNone/>
            </a:pPr>
            <a:r>
              <a:rPr lang="en-US" dirty="0"/>
              <a:t>Henry Vosburgh, </a:t>
            </a:r>
            <a:r>
              <a:rPr lang="en-US" i="1" dirty="0"/>
              <a:t>Executive Director</a:t>
            </a:r>
          </a:p>
          <a:p>
            <a:pPr marL="0" indent="0" algn="ctr">
              <a:buNone/>
            </a:pPr>
            <a:r>
              <a:rPr lang="en-US" dirty="0"/>
              <a:t>PO Box 337</a:t>
            </a:r>
          </a:p>
          <a:p>
            <a:pPr marL="0" indent="0" algn="ctr">
              <a:buNone/>
            </a:pPr>
            <a:r>
              <a:rPr lang="en-US" dirty="0"/>
              <a:t>Remington IN 47977</a:t>
            </a:r>
          </a:p>
          <a:p>
            <a:pPr marL="0" indent="0" algn="ctr">
              <a:buNone/>
            </a:pPr>
            <a:r>
              <a:rPr lang="en-US" dirty="0"/>
              <a:t>765.714.3672</a:t>
            </a:r>
          </a:p>
          <a:p>
            <a:pPr marL="0" indent="0" algn="ctr">
              <a:buNone/>
            </a:pPr>
            <a:r>
              <a:rPr lang="en-US" dirty="0"/>
              <a:t>http://ifcamce.org</a:t>
            </a:r>
          </a:p>
          <a:p>
            <a:pPr marL="0" indent="0">
              <a:buNone/>
            </a:pPr>
            <a:endParaRPr lang="en-US" dirty="0"/>
          </a:p>
        </p:txBody>
      </p:sp>
      <p:sp>
        <p:nvSpPr>
          <p:cNvPr id="3" name="Title 2"/>
          <p:cNvSpPr>
            <a:spLocks noGrp="1"/>
          </p:cNvSpPr>
          <p:nvPr>
            <p:ph type="title"/>
          </p:nvPr>
        </p:nvSpPr>
        <p:spPr/>
        <p:txBody>
          <a:bodyPr/>
          <a:lstStyle/>
          <a:p>
            <a:r>
              <a:rPr lang="en-US" dirty="0"/>
              <a:t>Contact Information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6934200"/>
            <a:ext cx="5561501" cy="1600200"/>
          </a:xfrm>
          <a:prstGeom prst="rect">
            <a:avLst/>
          </a:prstGeom>
        </p:spPr>
      </p:pic>
    </p:spTree>
    <p:extLst>
      <p:ext uri="{BB962C8B-B14F-4D97-AF65-F5344CB8AC3E}">
        <p14:creationId xmlns:p14="http://schemas.microsoft.com/office/powerpoint/2010/main" val="3022997907"/>
      </p:ext>
    </p:extLst>
  </p:cSld>
  <p:clrMapOvr>
    <a:masterClrMapping/>
  </p:clrMapOvr>
  <mc:AlternateContent xmlns:mc="http://schemas.openxmlformats.org/markup-compatibility/2006" xmlns:p14="http://schemas.microsoft.com/office/powerpoint/2010/main">
    <mc:Choice Requires="p14">
      <p:transition spd="slow" advTm="11091">
        <p14:reveal/>
      </p:transition>
    </mc:Choice>
    <mc:Fallback xmlns="">
      <p:transition spd="slow" advTm="11091">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There is often a vast difference between what a ministry organization says and what it does.  Many ministry organizations “claim” to be Great Commission (Matt. 29.19,20) ministries, when in actuality they are not.  For that reason, it is no longer adequate for ministries to simply make that claim.</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1096" y="6504709"/>
            <a:ext cx="3048000" cy="2286000"/>
          </a:xfrm>
          <a:prstGeom prst="rect">
            <a:avLst/>
          </a:prstGeom>
        </p:spPr>
      </p:pic>
      <p:sp>
        <p:nvSpPr>
          <p:cNvPr id="3" name="Title 2"/>
          <p:cNvSpPr>
            <a:spLocks noGrp="1"/>
          </p:cNvSpPr>
          <p:nvPr>
            <p:ph type="title"/>
          </p:nvPr>
        </p:nvSpPr>
        <p:spPr/>
        <p:txBody>
          <a:bodyPr/>
          <a:lstStyle/>
          <a:p>
            <a:r>
              <a:rPr lang="en-US" sz="4400" dirty="0"/>
              <a:t>A Great </a:t>
            </a:r>
            <a:br>
              <a:rPr lang="en-US" sz="4400" dirty="0"/>
            </a:br>
            <a:r>
              <a:rPr lang="en-US" sz="4400" dirty="0"/>
              <a:t>Commission Ministry</a:t>
            </a:r>
          </a:p>
        </p:txBody>
      </p:sp>
    </p:spTree>
    <p:extLst>
      <p:ext uri="{BB962C8B-B14F-4D97-AF65-F5344CB8AC3E}">
        <p14:creationId xmlns:p14="http://schemas.microsoft.com/office/powerpoint/2010/main" val="2464822826"/>
      </p:ext>
    </p:extLst>
  </p:cSld>
  <p:clrMapOvr>
    <a:masterClrMapping/>
  </p:clrMapOvr>
  <mc:AlternateContent xmlns:mc="http://schemas.openxmlformats.org/markup-compatibility/2006" xmlns:p14="http://schemas.microsoft.com/office/powerpoint/2010/main">
    <mc:Choice Requires="p14">
      <p:transition spd="slow" advTm="11991">
        <p14:reveal/>
      </p:transition>
    </mc:Choice>
    <mc:Fallback xmlns="">
      <p:transition spd="slow" advTm="11991">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demonstration of the width, breadth and depth of a ministry’s Great Commission impact is of singular importance in justifying such a claim.  </a:t>
            </a:r>
            <a:r>
              <a:rPr lang="en-US" dirty="0">
                <a:hlinkClick r:id="rId2"/>
              </a:rPr>
              <a:t>Midwest Church Extension</a:t>
            </a:r>
            <a:r>
              <a:rPr lang="en-US" dirty="0"/>
              <a:t> focuses on fulfilling the Great Commission by strategically extending the ministry of </a:t>
            </a:r>
            <a:r>
              <a:rPr lang="en-US" dirty="0">
                <a:hlinkClick r:id="rId3"/>
              </a:rPr>
              <a:t>IFCA International </a:t>
            </a:r>
            <a:r>
              <a:rPr lang="en-US" dirty="0"/>
              <a:t>churches to Midwestern communities and by equipping believers for church planting ministry in whatever community God may call them to.</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00" y="381000"/>
            <a:ext cx="4914900" cy="1536700"/>
          </a:xfrm>
          <a:prstGeom prst="rect">
            <a:avLst/>
          </a:prstGeom>
        </p:spPr>
      </p:pic>
    </p:spTree>
    <p:extLst>
      <p:ext uri="{BB962C8B-B14F-4D97-AF65-F5344CB8AC3E}">
        <p14:creationId xmlns:p14="http://schemas.microsoft.com/office/powerpoint/2010/main" val="902294307"/>
      </p:ext>
    </p:extLst>
  </p:cSld>
  <p:clrMapOvr>
    <a:masterClrMapping/>
  </p:clrMapOvr>
  <mc:AlternateContent xmlns:mc="http://schemas.openxmlformats.org/markup-compatibility/2006" xmlns:p14="http://schemas.microsoft.com/office/powerpoint/2010/main">
    <mc:Choice Requires="p14">
      <p:transition spd="slow" advTm="15540">
        <p14:reveal/>
      </p:transition>
    </mc:Choice>
    <mc:Fallback xmlns="">
      <p:transition spd="slow" advTm="1554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There are </a:t>
            </a:r>
            <a:r>
              <a:rPr lang="en-US" sz="2800" b="1" dirty="0"/>
              <a:t>five essential elements </a:t>
            </a:r>
            <a:r>
              <a:rPr lang="en-US" sz="2800" dirty="0"/>
              <a:t>to the ministry of Midwest Church Extension that help to maintain that </a:t>
            </a:r>
            <a:r>
              <a:rPr lang="en-US" sz="2800" dirty="0" err="1"/>
              <a:t>organiza-tional</a:t>
            </a:r>
            <a:r>
              <a:rPr lang="en-US" sz="2800" dirty="0"/>
              <a:t> focus:</a:t>
            </a:r>
          </a:p>
          <a:p>
            <a:pPr lvl="1"/>
            <a:r>
              <a:rPr lang="en-US" sz="2400" dirty="0"/>
              <a:t>Planting</a:t>
            </a:r>
          </a:p>
          <a:p>
            <a:pPr lvl="1"/>
            <a:r>
              <a:rPr lang="en-US" sz="2400" dirty="0"/>
              <a:t>Training</a:t>
            </a:r>
          </a:p>
          <a:p>
            <a:pPr lvl="1"/>
            <a:r>
              <a:rPr lang="en-US" sz="2400" dirty="0"/>
              <a:t>Teaching</a:t>
            </a:r>
          </a:p>
          <a:p>
            <a:pPr lvl="1"/>
            <a:r>
              <a:rPr lang="en-US" sz="2400" dirty="0"/>
              <a:t>Encouraging</a:t>
            </a:r>
          </a:p>
          <a:p>
            <a:pPr lvl="1"/>
            <a:r>
              <a:rPr lang="en-US" sz="2400" dirty="0"/>
              <a:t>Reproducing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228600"/>
            <a:ext cx="2884155" cy="1828800"/>
          </a:xfrm>
          <a:prstGeom prst="rect">
            <a:avLst/>
          </a:prstGeom>
        </p:spPr>
      </p:pic>
    </p:spTree>
    <p:extLst>
      <p:ext uri="{BB962C8B-B14F-4D97-AF65-F5344CB8AC3E}">
        <p14:creationId xmlns:p14="http://schemas.microsoft.com/office/powerpoint/2010/main" val="1942208802"/>
      </p:ext>
    </p:extLst>
  </p:cSld>
  <p:clrMapOvr>
    <a:masterClrMapping/>
  </p:clrMapOvr>
  <mc:AlternateContent xmlns:mc="http://schemas.openxmlformats.org/markup-compatibility/2006" xmlns:p14="http://schemas.microsoft.com/office/powerpoint/2010/main">
    <mc:Choice Requires="p14">
      <p:transition spd="slow" advTm="10016">
        <p14:reveal/>
      </p:transition>
    </mc:Choice>
    <mc:Fallback xmlns="">
      <p:transition spd="slow" advTm="10016">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ministry of MCE serves to facilitate the planting of new churches and to re-plant struggling churches.  In doing so, our intent is to oversee the planting and development of IFCA International churches until they are able to function with sufficient stability and in a manner by which the Great Commission may be increasingly fulfilled through the consistent, faithful preaching of the Gospel of Jesus Christ.</a:t>
            </a:r>
          </a:p>
          <a:p>
            <a:endParaRPr lang="en-US" dirty="0"/>
          </a:p>
        </p:txBody>
      </p:sp>
      <p:sp>
        <p:nvSpPr>
          <p:cNvPr id="3" name="Title 2"/>
          <p:cNvSpPr>
            <a:spLocks noGrp="1"/>
          </p:cNvSpPr>
          <p:nvPr>
            <p:ph type="title"/>
          </p:nvPr>
        </p:nvSpPr>
        <p:spPr/>
        <p:txBody>
          <a:bodyPr/>
          <a:lstStyle/>
          <a:p>
            <a:r>
              <a:rPr lang="en-US" dirty="0"/>
              <a:t>Planting</a:t>
            </a:r>
          </a:p>
        </p:txBody>
      </p:sp>
    </p:spTree>
    <p:extLst>
      <p:ext uri="{BB962C8B-B14F-4D97-AF65-F5344CB8AC3E}">
        <p14:creationId xmlns:p14="http://schemas.microsoft.com/office/powerpoint/2010/main" val="259517477"/>
      </p:ext>
    </p:extLst>
  </p:cSld>
  <p:clrMapOvr>
    <a:masterClrMapping/>
  </p:clrMapOvr>
  <mc:AlternateContent xmlns:mc="http://schemas.openxmlformats.org/markup-compatibility/2006" xmlns:p14="http://schemas.microsoft.com/office/powerpoint/2010/main">
    <mc:Choice Requires="p14">
      <p:transition spd="slow" advTm="15831">
        <p14:reveal/>
      </p:transition>
    </mc:Choice>
    <mc:Fallback xmlns="">
      <p:transition spd="slow" advTm="15831">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 ministry of MCE provides practical, hands-on training for those who demonstrate a serious interest or burden for the ministry of church planting:  </a:t>
            </a:r>
          </a:p>
          <a:p>
            <a:endParaRPr lang="en-US" dirty="0"/>
          </a:p>
          <a:p>
            <a:r>
              <a:rPr lang="en-US" b="1" i="1" dirty="0"/>
              <a:t>Residencies</a:t>
            </a:r>
            <a:endParaRPr lang="en-US" dirty="0"/>
          </a:p>
          <a:p>
            <a:pPr lvl="1"/>
            <a:r>
              <a:rPr lang="en-US" dirty="0"/>
              <a:t>MCE Residencies provide for extensive practical ministry training, under the oversight of MCE personnel, for those who have made a commitment to MCE in terms of future placement as MCE Missionary Church Planters.</a:t>
            </a:r>
          </a:p>
          <a:p>
            <a:endParaRPr lang="en-US" dirty="0"/>
          </a:p>
        </p:txBody>
      </p:sp>
      <p:sp>
        <p:nvSpPr>
          <p:cNvPr id="3" name="Title 2"/>
          <p:cNvSpPr>
            <a:spLocks noGrp="1"/>
          </p:cNvSpPr>
          <p:nvPr>
            <p:ph type="title"/>
          </p:nvPr>
        </p:nvSpPr>
        <p:spPr/>
        <p:txBody>
          <a:bodyPr/>
          <a:lstStyle/>
          <a:p>
            <a:r>
              <a:rPr lang="en-US" dirty="0"/>
              <a:t>Training</a:t>
            </a:r>
          </a:p>
        </p:txBody>
      </p:sp>
    </p:spTree>
    <p:extLst>
      <p:ext uri="{BB962C8B-B14F-4D97-AF65-F5344CB8AC3E}">
        <p14:creationId xmlns:p14="http://schemas.microsoft.com/office/powerpoint/2010/main" val="616759328"/>
      </p:ext>
    </p:extLst>
  </p:cSld>
  <p:clrMapOvr>
    <a:masterClrMapping/>
  </p:clrMapOvr>
  <mc:AlternateContent xmlns:mc="http://schemas.openxmlformats.org/markup-compatibility/2006" xmlns:p14="http://schemas.microsoft.com/office/powerpoint/2010/main">
    <mc:Choice Requires="p14">
      <p:transition spd="slow" advTm="14830">
        <p14:reveal/>
      </p:transition>
    </mc:Choice>
    <mc:Fallback xmlns="">
      <p:transition spd="slow" advTm="1483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4436" y="2997796"/>
            <a:ext cx="5809129" cy="5917604"/>
          </a:xfrm>
        </p:spPr>
        <p:txBody>
          <a:bodyPr>
            <a:normAutofit fontScale="92500"/>
          </a:bodyPr>
          <a:lstStyle/>
          <a:p>
            <a:r>
              <a:rPr lang="en-US" sz="2600" b="1" i="1" dirty="0"/>
              <a:t>Internships</a:t>
            </a:r>
            <a:endParaRPr lang="en-US" sz="2600" i="1" dirty="0"/>
          </a:p>
          <a:p>
            <a:pPr lvl="1"/>
            <a:r>
              <a:rPr lang="en-US" sz="2400" dirty="0"/>
              <a:t>Internships provide short-term opportunities for practical ministry training, under the oversight of MCE personnel, for those who are leaning toward church planting ministry but are undecided as to what field and/or mission agency.</a:t>
            </a:r>
          </a:p>
          <a:p>
            <a:r>
              <a:rPr lang="en-US" sz="2600" b="1" i="1" dirty="0"/>
              <a:t>Mission Teams</a:t>
            </a:r>
            <a:endParaRPr lang="en-US" sz="2600" dirty="0"/>
          </a:p>
          <a:p>
            <a:pPr lvl="1"/>
            <a:r>
              <a:rPr lang="en-US" sz="2400" dirty="0"/>
              <a:t>Small groups of students spend an intensive time of getting exposure to the ministry of church planting by visiting various church plants, interacting with church planting missionaries and involving themselves in practical ministry on various levels.</a:t>
            </a:r>
          </a:p>
        </p:txBody>
      </p:sp>
      <p:sp>
        <p:nvSpPr>
          <p:cNvPr id="3" name="Title 2"/>
          <p:cNvSpPr>
            <a:spLocks noGrp="1"/>
          </p:cNvSpPr>
          <p:nvPr>
            <p:ph type="title"/>
          </p:nvPr>
        </p:nvSpPr>
        <p:spPr/>
        <p:txBody>
          <a:bodyPr/>
          <a:lstStyle/>
          <a:p>
            <a:r>
              <a:rPr lang="en-US" dirty="0"/>
              <a:t>Training</a:t>
            </a:r>
          </a:p>
        </p:txBody>
      </p:sp>
    </p:spTree>
    <p:extLst>
      <p:ext uri="{BB962C8B-B14F-4D97-AF65-F5344CB8AC3E}">
        <p14:creationId xmlns:p14="http://schemas.microsoft.com/office/powerpoint/2010/main" val="1264041599"/>
      </p:ext>
    </p:extLst>
  </p:cSld>
  <p:clrMapOvr>
    <a:masterClrMapping/>
  </p:clrMapOvr>
  <mc:AlternateContent xmlns:mc="http://schemas.openxmlformats.org/markup-compatibility/2006" xmlns:p14="http://schemas.microsoft.com/office/powerpoint/2010/main">
    <mc:Choice Requires="p14">
      <p:transition spd="slow" advTm="19198">
        <p14:reveal/>
      </p:transition>
    </mc:Choice>
    <mc:Fallback xmlns="">
      <p:transition spd="slow" advTm="19198">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4436" y="2997796"/>
            <a:ext cx="5809129" cy="5765203"/>
          </a:xfrm>
        </p:spPr>
        <p:txBody>
          <a:bodyPr>
            <a:normAutofit lnSpcReduction="10000"/>
          </a:bodyPr>
          <a:lstStyle/>
          <a:p>
            <a:r>
              <a:rPr lang="en-US" b="1" i="1" dirty="0"/>
              <a:t>Website Resources</a:t>
            </a:r>
            <a:endParaRPr lang="en-US" dirty="0"/>
          </a:p>
          <a:p>
            <a:pPr lvl="1"/>
            <a:r>
              <a:rPr lang="en-US" dirty="0"/>
              <a:t>MCE’s website provides access to resources generally related to the ministry of church planting and to MCE’s ministry as well.  A library of training modules is also being developed for on-line delivery to those who wish to learn more about the ministry of church planting and the particular approach taken by MCE.</a:t>
            </a:r>
          </a:p>
          <a:p>
            <a:r>
              <a:rPr lang="en-US" b="1" i="1" dirty="0"/>
              <a:t>Campus Ministries</a:t>
            </a:r>
            <a:endParaRPr lang="en-US" dirty="0"/>
          </a:p>
          <a:p>
            <a:pPr lvl="1"/>
            <a:r>
              <a:rPr lang="en-US" dirty="0"/>
              <a:t>MCE personnel teach regularly on Bible College campuses and work cooperatively with seminaries to promote the ministry church planting and to equip future church planting missionaries.</a:t>
            </a:r>
          </a:p>
          <a:p>
            <a:endParaRPr lang="en-US" dirty="0"/>
          </a:p>
        </p:txBody>
      </p:sp>
      <p:sp>
        <p:nvSpPr>
          <p:cNvPr id="3" name="Title 2"/>
          <p:cNvSpPr>
            <a:spLocks noGrp="1"/>
          </p:cNvSpPr>
          <p:nvPr>
            <p:ph type="title"/>
          </p:nvPr>
        </p:nvSpPr>
        <p:spPr/>
        <p:txBody>
          <a:bodyPr/>
          <a:lstStyle/>
          <a:p>
            <a:r>
              <a:rPr lang="en-US" dirty="0"/>
              <a:t>Teaching</a:t>
            </a:r>
          </a:p>
        </p:txBody>
      </p:sp>
    </p:spTree>
    <p:extLst>
      <p:ext uri="{BB962C8B-B14F-4D97-AF65-F5344CB8AC3E}">
        <p14:creationId xmlns:p14="http://schemas.microsoft.com/office/powerpoint/2010/main" val="3859661195"/>
      </p:ext>
    </p:extLst>
  </p:cSld>
  <p:clrMapOvr>
    <a:masterClrMapping/>
  </p:clrMapOvr>
  <mc:AlternateContent xmlns:mc="http://schemas.openxmlformats.org/markup-compatibility/2006" xmlns:p14="http://schemas.microsoft.com/office/powerpoint/2010/main">
    <mc:Choice Requires="p14">
      <p:transition spd="slow" advTm="19283">
        <p14:reveal/>
      </p:transition>
    </mc:Choice>
    <mc:Fallback xmlns="">
      <p:transition spd="slow" advTm="19283">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a:t> Pulpit &amp; Conference Ministry</a:t>
            </a:r>
            <a:endParaRPr lang="en-US" dirty="0"/>
          </a:p>
          <a:p>
            <a:pPr lvl="1"/>
            <a:r>
              <a:rPr lang="en-US" dirty="0"/>
              <a:t> MCE personnel are available to serve the local church in Sunday pulpit ministry and Bible/Mission Conferences throughout the year. While themes of church planting, missions and church health are core to this ministry there are other options as well, designed to meet the specific needs of the individual local church.</a:t>
            </a:r>
          </a:p>
          <a:p>
            <a:pPr marL="0" indent="0">
              <a:buNone/>
            </a:pPr>
            <a:endParaRPr lang="en-US" dirty="0"/>
          </a:p>
        </p:txBody>
      </p:sp>
      <p:sp>
        <p:nvSpPr>
          <p:cNvPr id="3" name="Title 2"/>
          <p:cNvSpPr>
            <a:spLocks noGrp="1"/>
          </p:cNvSpPr>
          <p:nvPr>
            <p:ph type="title"/>
          </p:nvPr>
        </p:nvSpPr>
        <p:spPr/>
        <p:txBody>
          <a:bodyPr/>
          <a:lstStyle/>
          <a:p>
            <a:r>
              <a:rPr lang="en-US" dirty="0"/>
              <a:t>Encouraging</a:t>
            </a:r>
          </a:p>
        </p:txBody>
      </p:sp>
    </p:spTree>
    <p:extLst>
      <p:ext uri="{BB962C8B-B14F-4D97-AF65-F5344CB8AC3E}">
        <p14:creationId xmlns:p14="http://schemas.microsoft.com/office/powerpoint/2010/main" val="3725642804"/>
      </p:ext>
    </p:extLst>
  </p:cSld>
  <p:clrMapOvr>
    <a:masterClrMapping/>
  </p:clrMapOvr>
  <mc:AlternateContent xmlns:mc="http://schemas.openxmlformats.org/markup-compatibility/2006" xmlns:p14="http://schemas.microsoft.com/office/powerpoint/2010/main">
    <mc:Choice Requires="p14">
      <p:transition spd="slow" advTm="13102">
        <p14:reveal/>
      </p:transition>
    </mc:Choice>
    <mc:Fallback xmlns="">
      <p:transition spd="slow" advTm="13102">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269</TotalTime>
  <Words>767</Words>
  <Application>Microsoft Office PowerPoint</Application>
  <PresentationFormat>On-screen Show (4:3)</PresentationFormat>
  <Paragraphs>45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Book Antiqua</vt:lpstr>
      <vt:lpstr>Wingdings</vt:lpstr>
      <vt:lpstr>Hardcover</vt:lpstr>
      <vt:lpstr>What Does MCE Do?</vt:lpstr>
      <vt:lpstr>A Great  Commission Ministry</vt:lpstr>
      <vt:lpstr>PowerPoint Presentation</vt:lpstr>
      <vt:lpstr>PowerPoint Presentation</vt:lpstr>
      <vt:lpstr>Planting</vt:lpstr>
      <vt:lpstr>Training</vt:lpstr>
      <vt:lpstr>Training</vt:lpstr>
      <vt:lpstr>Teaching</vt:lpstr>
      <vt:lpstr>Encouraging</vt:lpstr>
      <vt:lpstr>Reproducing</vt:lpstr>
      <vt:lpstr>Planting Today For A Harvest Tomorrow</vt:lpstr>
      <vt:lpstr>Contact Information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MCE Do?</dc:title>
  <dc:creator>THJ</dc:creator>
  <cp:lastModifiedBy>Tim Jeske</cp:lastModifiedBy>
  <cp:revision>10</cp:revision>
  <dcterms:created xsi:type="dcterms:W3CDTF">2012-03-23T19:01:38Z</dcterms:created>
  <dcterms:modified xsi:type="dcterms:W3CDTF">2018-01-12T19:28:04Z</dcterms:modified>
</cp:coreProperties>
</file>